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4"/>
  </p:sldMasterIdLst>
  <p:notesMasterIdLst>
    <p:notesMasterId r:id="rId18"/>
  </p:notesMasterIdLst>
  <p:sldIdLst>
    <p:sldId id="257" r:id="rId5"/>
    <p:sldId id="696" r:id="rId6"/>
    <p:sldId id="780" r:id="rId7"/>
    <p:sldId id="294" r:id="rId8"/>
    <p:sldId id="664" r:id="rId9"/>
    <p:sldId id="777" r:id="rId10"/>
    <p:sldId id="778" r:id="rId11"/>
    <p:sldId id="779" r:id="rId12"/>
    <p:sldId id="771" r:id="rId13"/>
    <p:sldId id="775" r:id="rId14"/>
    <p:sldId id="767" r:id="rId15"/>
    <p:sldId id="774" r:id="rId16"/>
    <p:sldId id="764" r:id="rId17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">
          <p15:clr>
            <a:srgbClr val="A4A3A4"/>
          </p15:clr>
        </p15:guide>
        <p15:guide id="2" orient="horz" pos="486">
          <p15:clr>
            <a:srgbClr val="A4A3A4"/>
          </p15:clr>
        </p15:guide>
        <p15:guide id="3" orient="horz" pos="1619">
          <p15:clr>
            <a:srgbClr val="A4A3A4"/>
          </p15:clr>
        </p15:guide>
        <p15:guide id="4" orient="horz" pos="756">
          <p15:clr>
            <a:srgbClr val="A4A3A4"/>
          </p15:clr>
        </p15:guide>
        <p15:guide id="5" orient="horz" pos="2159">
          <p15:clr>
            <a:srgbClr val="A4A3A4"/>
          </p15:clr>
        </p15:guide>
        <p15:guide id="6" orient="horz" pos="2900">
          <p15:clr>
            <a:srgbClr val="A4A3A4"/>
          </p15:clr>
        </p15:guide>
        <p15:guide id="7" pos="227">
          <p15:clr>
            <a:srgbClr val="A4A3A4"/>
          </p15:clr>
        </p15:guide>
        <p15:guide id="8" pos="2880">
          <p15:clr>
            <a:srgbClr val="A4A3A4"/>
          </p15:clr>
        </p15:guide>
        <p15:guide id="9" pos="5534">
          <p15:clr>
            <a:srgbClr val="A4A3A4"/>
          </p15:clr>
        </p15:guide>
        <p15:guide id="10" pos="3339">
          <p15:clr>
            <a:srgbClr val="A4A3A4"/>
          </p15:clr>
        </p15:guide>
        <p15:guide id="11" pos="3511">
          <p15:clr>
            <a:srgbClr val="A4A3A4"/>
          </p15:clr>
        </p15:guide>
        <p15:guide id="12" pos="5595">
          <p15:clr>
            <a:srgbClr val="A4A3A4"/>
          </p15:clr>
        </p15:guide>
        <p15:guide id="13" pos="4609">
          <p15:clr>
            <a:srgbClr val="A4A3A4"/>
          </p15:clr>
        </p15:guide>
        <p15:guide id="14" pos="115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B02A"/>
    <a:srgbClr val="3CB54D"/>
    <a:srgbClr val="2DB035"/>
    <a:srgbClr val="00ACC9"/>
    <a:srgbClr val="E1592A"/>
    <a:srgbClr val="DC582A"/>
    <a:srgbClr val="2DB54D"/>
    <a:srgbClr val="573D82"/>
    <a:srgbClr val="333333"/>
    <a:srgbClr val="81D0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42" autoAdjust="0"/>
    <p:restoredTop sz="68826" autoAdjust="0"/>
  </p:normalViewPr>
  <p:slideViewPr>
    <p:cSldViewPr snapToGrid="0">
      <p:cViewPr varScale="1">
        <p:scale>
          <a:sx n="61" d="100"/>
          <a:sy n="61" d="100"/>
        </p:scale>
        <p:origin x="1620" y="72"/>
      </p:cViewPr>
      <p:guideLst>
        <p:guide orient="horz" pos="180"/>
        <p:guide orient="horz" pos="486"/>
        <p:guide orient="horz" pos="1619"/>
        <p:guide orient="horz" pos="756"/>
        <p:guide orient="horz" pos="2159"/>
        <p:guide orient="horz" pos="2900"/>
        <p:guide pos="227"/>
        <p:guide pos="2880"/>
        <p:guide pos="5534"/>
        <p:guide pos="3339"/>
        <p:guide pos="3511"/>
        <p:guide pos="5595"/>
        <p:guide pos="4609"/>
        <p:guide pos="115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C88AF4-7541-AF40-A6B7-1DFCB02B1917}" type="datetimeFigureOut">
              <a:rPr lang="en-US" smtClean="0"/>
              <a:t>10/4/2023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2552B0-C013-0640-B23A-2D57AA8B189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1144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2552B0-C013-0640-B23A-2D57AA8B189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2500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2552B0-C013-0640-B23A-2D57AA8B1890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2703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320675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F8523C-8729-40F0-9536-D6C4CA3AD238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0865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2552B0-C013-0640-B23A-2D57AA8B1890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604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2552B0-C013-0640-B23A-2D57AA8B1890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784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2552B0-C013-0640-B23A-2D57AA8B1890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2552B0-C013-0640-B23A-2D57AA8B1890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01101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320675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625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F8523C-8729-40F0-9536-D6C4CA3AD238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2552B0-C013-0640-B23A-2D57AA8B1890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49059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2552B0-C013-0640-B23A-2D57AA8B18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45496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2552B0-C013-0640-B23A-2D57AA8B18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68832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2552B0-C013-0640-B23A-2D57AA8B18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60773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2552B0-C013-0640-B23A-2D57AA8B1890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37117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599" y="134958"/>
            <a:ext cx="6434847" cy="2133600"/>
          </a:xfr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sz="6000" baseline="0">
                <a:solidFill>
                  <a:schemeClr val="tx2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48845" y="2571734"/>
            <a:ext cx="6400800" cy="482751"/>
          </a:xfrm>
        </p:spPr>
        <p:txBody>
          <a:bodyPr>
            <a:noAutofit/>
          </a:bodyPr>
          <a:lstStyle>
            <a:lvl1pPr marL="0" indent="0" algn="l">
              <a:buNone/>
              <a:defRPr sz="18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date and/or subtitle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1856" y="3232706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149750-3681-4945-8E73-7653A612DC3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98504" y="4787511"/>
            <a:ext cx="1445496" cy="3559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91C364-53D0-41B7-9BD7-791B06886B9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087621"/>
            <a:ext cx="2743200" cy="1055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0381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trong quote or statement">
    <p:bg>
      <p:bgPr>
        <a:solidFill>
          <a:srgbClr val="2DB0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06287" y="4747807"/>
            <a:ext cx="2895600" cy="273844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59398" y="4747808"/>
            <a:ext cx="489625" cy="273844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fld id="{B87BD71D-69BE-4AC5-8E30-1F73335219F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1828800" y="285750"/>
            <a:ext cx="5487988" cy="4317999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strong quote or statement</a:t>
            </a:r>
          </a:p>
        </p:txBody>
      </p:sp>
    </p:spTree>
    <p:extLst>
      <p:ext uri="{BB962C8B-B14F-4D97-AF65-F5344CB8AC3E}">
        <p14:creationId xmlns:p14="http://schemas.microsoft.com/office/powerpoint/2010/main" val="34960739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380931" y="4541553"/>
            <a:ext cx="8385048" cy="311264"/>
          </a:xfrm>
          <a:prstGeom prst="rect">
            <a:avLst/>
          </a:prstGeom>
        </p:spPr>
        <p:txBody>
          <a:bodyPr lIns="91440" tIns="0" rIns="0" bIns="0" anchor="b" anchorCtr="0">
            <a:noAutofit/>
          </a:bodyPr>
          <a:lstStyle>
            <a:lvl1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source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384175" y="1152144"/>
            <a:ext cx="8385048" cy="32265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78022" y="799646"/>
            <a:ext cx="8385048" cy="2977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200" b="0" i="1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4094062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78022" y="799648"/>
            <a:ext cx="8385048" cy="2977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1768" b="0" i="1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768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768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768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768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380931" y="4541556"/>
            <a:ext cx="8385048" cy="311264"/>
          </a:xfrm>
          <a:prstGeom prst="rect">
            <a:avLst/>
          </a:prstGeom>
        </p:spPr>
        <p:txBody>
          <a:bodyPr lIns="91440" tIns="0" rIns="0" bIns="0" anchor="b" anchorCtr="0">
            <a:noAutofit/>
          </a:bodyPr>
          <a:lstStyle>
            <a:lvl1pPr marL="0" indent="0">
              <a:spcBef>
                <a:spcPts val="0"/>
              </a:spcBef>
              <a:buNone/>
              <a:defRPr sz="804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source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915" y="118427"/>
            <a:ext cx="8608987" cy="85725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126799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599" y="134958"/>
            <a:ext cx="7801709" cy="802888"/>
          </a:xfr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sz="6000" baseline="0">
                <a:solidFill>
                  <a:schemeClr val="tx2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48845" y="2571734"/>
            <a:ext cx="6400800" cy="482751"/>
          </a:xfrm>
        </p:spPr>
        <p:txBody>
          <a:bodyPr>
            <a:noAutofit/>
          </a:bodyPr>
          <a:lstStyle>
            <a:lvl1pPr marL="0" indent="0" algn="l">
              <a:buNone/>
              <a:defRPr sz="18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date</a:t>
            </a:r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228599" y="1200150"/>
            <a:ext cx="6434847" cy="11542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kern="1200" baseline="0">
                <a:solidFill>
                  <a:schemeClr val="tx2"/>
                </a:solidFill>
                <a:latin typeface="Calibri Light" panose="020F0302020204030204" pitchFamily="34" charset="0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2" hasCustomPrompt="1"/>
          </p:nvPr>
        </p:nvSpPr>
        <p:spPr>
          <a:xfrm>
            <a:off x="246280" y="945967"/>
            <a:ext cx="7772400" cy="1594031"/>
          </a:xfrm>
        </p:spPr>
        <p:txBody>
          <a:bodyPr anchor="t">
            <a:noAutofit/>
          </a:bodyPr>
          <a:lstStyle>
            <a:lvl1pPr marL="0" indent="0">
              <a:buNone/>
              <a:defRPr sz="3600" baseline="0">
                <a:solidFill>
                  <a:schemeClr val="tx2"/>
                </a:solidFill>
                <a:latin typeface="Calibri Light" panose="020F030202020403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subtitle 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1856" y="3232706"/>
            <a:ext cx="3361379" cy="273844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Confidentiality statement here if needed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14FE3FB-D1F7-4B05-B327-82AAF11BC4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087621"/>
            <a:ext cx="2743200" cy="10555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5A4A639-3E04-4F28-985E-2A60A98E3C1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98504" y="4787511"/>
            <a:ext cx="1445496" cy="355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1648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lternativ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228599" y="134958"/>
            <a:ext cx="6434847" cy="783350"/>
          </a:xfrm>
        </p:spPr>
        <p:txBody>
          <a:bodyPr anchor="t">
            <a:noAutofit/>
          </a:bodyPr>
          <a:lstStyle>
            <a:lvl1pPr algn="l">
              <a:lnSpc>
                <a:spcPts val="6000"/>
              </a:lnSpc>
              <a:defRPr sz="600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6160" y="2571734"/>
            <a:ext cx="6400800" cy="482751"/>
          </a:xfrm>
        </p:spPr>
        <p:txBody>
          <a:bodyPr>
            <a:noAutofit/>
          </a:bodyPr>
          <a:lstStyle>
            <a:lvl1pPr marL="0" indent="0" algn="l">
              <a:buNone/>
              <a:defRPr sz="1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date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1856" y="3232706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Confidentiality statement here if needed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2" hasCustomPrompt="1"/>
          </p:nvPr>
        </p:nvSpPr>
        <p:spPr>
          <a:xfrm>
            <a:off x="246280" y="926429"/>
            <a:ext cx="7772400" cy="1672185"/>
          </a:xfrm>
        </p:spPr>
        <p:txBody>
          <a:bodyPr anchor="t">
            <a:noAutofit/>
          </a:bodyPr>
          <a:lstStyle>
            <a:lvl1pPr marL="0" indent="0">
              <a:buNone/>
              <a:defRPr sz="360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subtitle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56AE02D-92FD-4E05-87F1-50BACCF7B0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650" y="4802726"/>
            <a:ext cx="1444752" cy="1618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4299DCD-6B3B-47A8-A466-E5A3133F4D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7" r="12321" b="21605"/>
          <a:stretch/>
        </p:blipFill>
        <p:spPr>
          <a:xfrm>
            <a:off x="0" y="3792827"/>
            <a:ext cx="2743200" cy="1376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603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912" y="118427"/>
            <a:ext cx="8619626" cy="864064"/>
          </a:xfrm>
        </p:spPr>
        <p:txBody>
          <a:bodyPr anchor="t">
            <a:noAutofit/>
          </a:bodyPr>
          <a:lstStyle>
            <a:lvl1pPr algn="l">
              <a:defRPr sz="3200" baseline="0">
                <a:latin typeface="Calibri Light" panose="020F03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2912" y="1200151"/>
            <a:ext cx="8619626" cy="3394472"/>
          </a:xfrm>
        </p:spPr>
        <p:txBody>
          <a:bodyPr>
            <a:noAutofit/>
          </a:bodyPr>
          <a:lstStyle>
            <a:lvl1pPr marL="174625" indent="-174625">
              <a:spcBef>
                <a:spcPts val="0"/>
              </a:spcBef>
              <a:buClr>
                <a:schemeClr val="tx2"/>
              </a:buClr>
              <a:defRPr sz="2000" baseline="0"/>
            </a:lvl1pPr>
            <a:lvl2pPr marL="631825" indent="-174625">
              <a:spcBef>
                <a:spcPts val="0"/>
              </a:spcBef>
              <a:buClr>
                <a:schemeClr val="tx2"/>
              </a:buClr>
              <a:defRPr sz="2000"/>
            </a:lvl2pPr>
            <a:lvl3pPr marL="1089025" indent="-174625">
              <a:spcBef>
                <a:spcPts val="0"/>
              </a:spcBef>
              <a:buClr>
                <a:schemeClr val="tx2"/>
              </a:buClr>
              <a:defRPr sz="2000"/>
            </a:lvl3pPr>
            <a:lvl4pPr marL="1546225" indent="-174625">
              <a:spcBef>
                <a:spcPts val="0"/>
              </a:spcBef>
              <a:buClr>
                <a:schemeClr val="tx2"/>
              </a:buClr>
              <a:defRPr sz="2000"/>
            </a:lvl4pPr>
            <a:lvl5pPr marL="2003425" indent="-174625">
              <a:spcBef>
                <a:spcPts val="0"/>
              </a:spcBef>
              <a:buClr>
                <a:schemeClr val="tx2"/>
              </a:buCl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06287" y="4747807"/>
            <a:ext cx="2895600" cy="273844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FC7C4B-C28F-4296-B573-B911A9C15676}"/>
              </a:ext>
            </a:extLst>
          </p:cNvPr>
          <p:cNvSpPr txBox="1"/>
          <p:nvPr userDrawn="1"/>
        </p:nvSpPr>
        <p:spPr>
          <a:xfrm>
            <a:off x="252911" y="4747806"/>
            <a:ext cx="513382" cy="274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51E0CEE-9D0C-4C5B-8D2C-2BBAA287495F}" type="slidenum">
              <a:rPr lang="en-US" sz="1000" smtClean="0">
                <a:solidFill>
                  <a:srgbClr val="43B02A"/>
                </a:solidFill>
              </a:rPr>
              <a:t>‹#›</a:t>
            </a:fld>
            <a:endParaRPr lang="en-US" sz="1000" dirty="0">
              <a:solidFill>
                <a:srgbClr val="43B02A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B741326-9FC3-43B7-AB0C-56A26794B5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98504" y="4787511"/>
            <a:ext cx="1445496" cy="355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416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lternativ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228599" y="134958"/>
            <a:ext cx="6434847" cy="2133600"/>
          </a:xfrm>
        </p:spPr>
        <p:txBody>
          <a:bodyPr anchor="t">
            <a:noAutofit/>
          </a:bodyPr>
          <a:lstStyle>
            <a:lvl1pPr algn="l">
              <a:lnSpc>
                <a:spcPts val="6000"/>
              </a:lnSpc>
              <a:defRPr sz="600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6160" y="2571734"/>
            <a:ext cx="6400800" cy="482751"/>
          </a:xfrm>
        </p:spPr>
        <p:txBody>
          <a:bodyPr>
            <a:noAutofit/>
          </a:bodyPr>
          <a:lstStyle>
            <a:lvl1pPr marL="0" indent="0" algn="l">
              <a:buNone/>
              <a:defRPr sz="1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date and/or subtitle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1856" y="3232706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7F3C7B-EE13-4077-A364-9D1259D18F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650" y="4802726"/>
            <a:ext cx="1444752" cy="1618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3B6945-3C2B-428C-A7EE-7516D26D9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7" r="12321" b="21605"/>
          <a:stretch/>
        </p:blipFill>
        <p:spPr>
          <a:xfrm>
            <a:off x="0" y="3792827"/>
            <a:ext cx="2743200" cy="1376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969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ex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2639" y="1200151"/>
            <a:ext cx="5018973" cy="3394472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73713" y="1200151"/>
            <a:ext cx="3288185" cy="3394472"/>
          </a:xfrm>
        </p:spPr>
        <p:txBody>
          <a:bodyPr>
            <a:normAutofit/>
          </a:bodyPr>
          <a:lstStyle>
            <a:lvl1pPr marL="0" indent="0">
              <a:buNone/>
              <a:defRPr sz="1100" baseline="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appropriate icon below to insert image here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06287" y="4747807"/>
            <a:ext cx="2895600" cy="273844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4610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rong graphic or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0364" y="1200151"/>
            <a:ext cx="8424862" cy="3394472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06287" y="4747807"/>
            <a:ext cx="2895600" cy="273844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4739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Section Divi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1650" y="115502"/>
            <a:ext cx="7772400" cy="879365"/>
          </a:xfrm>
        </p:spPr>
        <p:txBody>
          <a:bodyPr anchor="t">
            <a:noAutofit/>
          </a:bodyPr>
          <a:lstStyle>
            <a:lvl1pPr algn="l">
              <a:defRPr sz="6000" b="0" cap="none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46280" y="858046"/>
            <a:ext cx="7772400" cy="634255"/>
          </a:xfrm>
        </p:spPr>
        <p:txBody>
          <a:bodyPr anchor="t">
            <a:noAutofit/>
          </a:bodyPr>
          <a:lstStyle>
            <a:lvl1pPr marL="0" indent="0">
              <a:buNone/>
              <a:defRPr sz="360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subtitle </a:t>
            </a:r>
          </a:p>
        </p:txBody>
      </p:sp>
    </p:spTree>
    <p:extLst>
      <p:ext uri="{BB962C8B-B14F-4D97-AF65-F5344CB8AC3E}">
        <p14:creationId xmlns:p14="http://schemas.microsoft.com/office/powerpoint/2010/main" val="632870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2_Section 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1650" y="115502"/>
            <a:ext cx="7772400" cy="879365"/>
          </a:xfrm>
          <a:solidFill>
            <a:schemeClr val="bg1"/>
          </a:solidFill>
        </p:spPr>
        <p:txBody>
          <a:bodyPr anchor="t">
            <a:noAutofit/>
          </a:bodyPr>
          <a:lstStyle>
            <a:lvl1pPr algn="l">
              <a:defRPr sz="6000" b="0" cap="none" baseline="0">
                <a:solidFill>
                  <a:srgbClr val="3CB54D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46280" y="858046"/>
            <a:ext cx="7772400" cy="634255"/>
          </a:xfrm>
        </p:spPr>
        <p:txBody>
          <a:bodyPr anchor="t">
            <a:noAutofit/>
          </a:bodyPr>
          <a:lstStyle>
            <a:lvl1pPr marL="0" indent="0">
              <a:buNone/>
              <a:defRPr sz="360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subtitle </a:t>
            </a:r>
          </a:p>
        </p:txBody>
      </p:sp>
    </p:spTree>
    <p:extLst>
      <p:ext uri="{BB962C8B-B14F-4D97-AF65-F5344CB8AC3E}">
        <p14:creationId xmlns:p14="http://schemas.microsoft.com/office/powerpoint/2010/main" val="1564260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rong quote or statem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06287" y="4747807"/>
            <a:ext cx="2895600" cy="273844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59398" y="4747808"/>
            <a:ext cx="489625" cy="273844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fld id="{B87BD71D-69BE-4AC5-8E30-1F73335219F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1828800" y="285750"/>
            <a:ext cx="5487988" cy="4317999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strong quote or statement</a:t>
            </a:r>
          </a:p>
        </p:txBody>
      </p:sp>
    </p:spTree>
    <p:extLst>
      <p:ext uri="{BB962C8B-B14F-4D97-AF65-F5344CB8AC3E}">
        <p14:creationId xmlns:p14="http://schemas.microsoft.com/office/powerpoint/2010/main" val="34960739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rong graphic or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0364" y="1200151"/>
            <a:ext cx="8424862" cy="3394472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06287" y="4747807"/>
            <a:ext cx="2895600" cy="273844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4739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1" y="118427"/>
            <a:ext cx="8608987" cy="8572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2919" y="1200151"/>
            <a:ext cx="8618707" cy="33944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06287" y="4747806"/>
            <a:ext cx="2895600" cy="273844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471BB0-6FA3-4287-8F95-215F13243CA3}"/>
              </a:ext>
            </a:extLst>
          </p:cNvPr>
          <p:cNvSpPr txBox="1"/>
          <p:nvPr userDrawn="1"/>
        </p:nvSpPr>
        <p:spPr>
          <a:xfrm>
            <a:off x="252911" y="4747806"/>
            <a:ext cx="513382" cy="274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51E0CEE-9D0C-4C5B-8D2C-2BBAA287495F}" type="slidenum">
              <a:rPr lang="en-US" sz="1000" smtClean="0">
                <a:solidFill>
                  <a:srgbClr val="43B02A"/>
                </a:solidFill>
              </a:rPr>
              <a:t>‹#›</a:t>
            </a:fld>
            <a:endParaRPr lang="en-US" sz="1000" dirty="0">
              <a:solidFill>
                <a:srgbClr val="43B02A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D93C878-4A72-488C-B718-2B2A60B07823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98504" y="4787511"/>
            <a:ext cx="1445496" cy="355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296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80" r:id="rId7"/>
    <p:sldLayoutId id="2147483673" r:id="rId8"/>
    <p:sldLayoutId id="2147483663" r:id="rId9"/>
    <p:sldLayoutId id="2147483662" r:id="rId10"/>
    <p:sldLayoutId id="2147483676" r:id="rId11"/>
    <p:sldLayoutId id="2147483677" r:id="rId12"/>
    <p:sldLayoutId id="2147483679" r:id="rId13"/>
    <p:sldLayoutId id="2147483681" r:id="rId14"/>
  </p:sldLayoutIdLst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tx2"/>
          </a:solidFill>
          <a:latin typeface="Calibri Light" panose="020F0302020204030204" pitchFamily="34" charset="0"/>
          <a:ea typeface="+mj-ea"/>
          <a:cs typeface="+mj-cs"/>
        </a:defRPr>
      </a:lvl1pPr>
    </p:titleStyle>
    <p:bodyStyle>
      <a:lvl1pPr marL="174625" indent="-174625" algn="l" defTabSz="914400" rtl="0" eaLnBrk="1" latinLnBrk="0" hangingPunct="1"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31825" indent="-174625" algn="l" defTabSz="914400" rtl="0" eaLnBrk="1" latinLnBrk="0" hangingPunct="1"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89025" indent="-174625" algn="l" defTabSz="914400" rtl="0" eaLnBrk="1" latinLnBrk="0" hangingPunct="1"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46225" indent="-174625" algn="l" defTabSz="914400" rtl="0" eaLnBrk="1" latinLnBrk="0" hangingPunct="1"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03425" indent="-174625" algn="l" defTabSz="914400" rtl="0" eaLnBrk="1" latinLnBrk="0" hangingPunct="1"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7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2.xml"/><Relationship Id="rId7" Type="http://schemas.openxmlformats.org/officeDocument/2006/relationships/hyperlink" Target="https://www.deltadentalct.com/websterbank" TargetMode="Externa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hyperlink" Target="https://protect-us.mimecast.com/s/Qqe3C2krAvTp2DNBTVkv7D?domain=brainshark.com" TargetMode="External"/><Relationship Id="rId3" Type="http://schemas.openxmlformats.org/officeDocument/2006/relationships/slideLayout" Target="../slideLayouts/slideLayout12.xml"/><Relationship Id="rId7" Type="http://schemas.openxmlformats.org/officeDocument/2006/relationships/hyperlink" Target="https://www.brainshark.com/1/player/deltadentalnj?pi=zHUzJO0SnzbdAvz0&amp;r3f1=&amp;fb=0" TargetMode="External"/><Relationship Id="rId12" Type="http://schemas.openxmlformats.org/officeDocument/2006/relationships/hyperlink" Target="https://protect-us.mimecast.com/s/V6ZPC1wqzrhMAQ7PI9i6QY?domain=brainshark.com" TargetMode="Externa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hyperlink" Target="http://www.deltadentalct.com/websterbank" TargetMode="External"/><Relationship Id="rId11" Type="http://schemas.openxmlformats.org/officeDocument/2006/relationships/hyperlink" Target="https://protect-us.mimecast.com/s/CXpZCVOryPfxnpDWC2osur?domain=deltadentalnj.com" TargetMode="External"/><Relationship Id="rId5" Type="http://schemas.openxmlformats.org/officeDocument/2006/relationships/image" Target="../media/image17.png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11.xml"/><Relationship Id="rId9" Type="http://schemas.openxmlformats.org/officeDocument/2006/relationships/hyperlink" Target="https://deltadentalnj.my.salesforce.com/sfc/p/E0000000Jfja/a/8a000000QDmn/RBzD4.detreAsSYCj7CvLbS7uc4aks8FgkZzevVvQok" TargetMode="External"/><Relationship Id="rId1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9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0.jpg"/><Relationship Id="rId5" Type="http://schemas.openxmlformats.org/officeDocument/2006/relationships/hyperlink" Target="http://www.deltadentalct.com/websterbank" TargetMode="External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9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9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9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9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87436" y="241543"/>
            <a:ext cx="6176046" cy="802888"/>
          </a:xfrm>
        </p:spPr>
        <p:txBody>
          <a:bodyPr/>
          <a:lstStyle/>
          <a:p>
            <a:pPr algn="ctr"/>
            <a:r>
              <a:rPr lang="en-US" dirty="0"/>
              <a:t>Webster Bank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2"/>
          </p:nvPr>
        </p:nvSpPr>
        <p:spPr>
          <a:xfrm>
            <a:off x="1680518" y="955265"/>
            <a:ext cx="5472778" cy="1594031"/>
          </a:xfrm>
        </p:spPr>
        <p:txBody>
          <a:bodyPr/>
          <a:lstStyle/>
          <a:p>
            <a:r>
              <a:rPr lang="en-US" dirty="0"/>
              <a:t>Your 2024 Delta Dental Plans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75E676A-99AC-4A46-95A5-894098F3D5F0}"/>
              </a:ext>
            </a:extLst>
          </p:cNvPr>
          <p:cNvGrpSpPr/>
          <p:nvPr/>
        </p:nvGrpSpPr>
        <p:grpSpPr>
          <a:xfrm>
            <a:off x="2165324" y="1599750"/>
            <a:ext cx="4503165" cy="2982679"/>
            <a:chOff x="3966887" y="1636393"/>
            <a:chExt cx="4503165" cy="2982679"/>
          </a:xfrm>
        </p:grpSpPr>
        <p:pic>
          <p:nvPicPr>
            <p:cNvPr id="11" name="Picture 10" descr="A person and a child on a bed&#10;&#10;Description automatically generated with low confidence">
              <a:extLst>
                <a:ext uri="{FF2B5EF4-FFF2-40B4-BE49-F238E27FC236}">
                  <a16:creationId xmlns:a16="http://schemas.microsoft.com/office/drawing/2014/main" id="{417A76AB-3594-4BA6-9672-981C82FFE7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6955" y="1639592"/>
              <a:ext cx="2252499" cy="150166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2" name="Picture 11" descr="A picture containing person, sky, water, outdoor&#10;&#10;Description automatically generated">
              <a:extLst>
                <a:ext uri="{FF2B5EF4-FFF2-40B4-BE49-F238E27FC236}">
                  <a16:creationId xmlns:a16="http://schemas.microsoft.com/office/drawing/2014/main" id="{253518EE-2E32-43A9-BC55-6CAD0CA4F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6895" y="1636393"/>
              <a:ext cx="2253157" cy="150166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3" name="Picture 12" descr="A person holding a baby&#10;&#10;Description automatically generated with medium confidence">
              <a:extLst>
                <a:ext uri="{FF2B5EF4-FFF2-40B4-BE49-F238E27FC236}">
                  <a16:creationId xmlns:a16="http://schemas.microsoft.com/office/drawing/2014/main" id="{8FF2CEAC-4EB5-4008-8365-E214FEA6CA6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9386" y="3127943"/>
              <a:ext cx="2237348" cy="149112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4" name="Picture 13" descr="A group of people sitting on chairs outside&#10;&#10;Description automatically generated with low confidence">
              <a:extLst>
                <a:ext uri="{FF2B5EF4-FFF2-40B4-BE49-F238E27FC236}">
                  <a16:creationId xmlns:a16="http://schemas.microsoft.com/office/drawing/2014/main" id="{4EC7FDF4-A218-4589-A164-FA3E657A663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6887" y="3127245"/>
              <a:ext cx="2252499" cy="149112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B7787836-574D-1828-C950-60B7665038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139844" t="-139844" r="-139844" b="-139844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69980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10"/>
    </mc:Choice>
    <mc:Fallback xmlns="">
      <p:transition spd="slow" advTm="95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A852907F-BA8E-4C6C-A781-6B6CBBC277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7172" y="827468"/>
            <a:ext cx="2760888" cy="3488564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81CF38F-F6B8-49E9-8DB7-D653FBAB9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Gotham Book" panose="02000604040000020004" pitchFamily="50" charset="0"/>
              </a:rPr>
              <a:t>Dental ID Cards </a:t>
            </a:r>
          </a:p>
        </p:txBody>
      </p:sp>
      <p:sp>
        <p:nvSpPr>
          <p:cNvPr id="6" name="AutoShape 15">
            <a:extLst>
              <a:ext uri="{FF2B5EF4-FFF2-40B4-BE49-F238E27FC236}">
                <a16:creationId xmlns:a16="http://schemas.microsoft.com/office/drawing/2014/main" id="{2E189694-68ED-428B-81CD-02FE05DBB5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4175" y="1534574"/>
            <a:ext cx="3191510" cy="1906905"/>
          </a:xfrm>
          <a:prstGeom prst="roundRect">
            <a:avLst>
              <a:gd name="adj" fmla="val 16667"/>
            </a:avLst>
          </a:pr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dash"/>
                <a:round/>
                <a:headEnd/>
                <a:tailEnd/>
              </a14:hiddenLine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7" name="Picture 6" descr="C:\Users\dscott\Pictures\Delta Dental Logo 361C (3).jpg">
            <a:extLst>
              <a:ext uri="{FF2B5EF4-FFF2-40B4-BE49-F238E27FC236}">
                <a16:creationId xmlns:a16="http://schemas.microsoft.com/office/drawing/2014/main" id="{DB5F3666-2C9F-4F04-A5D3-3DD513B8BB47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853" y="1649828"/>
            <a:ext cx="1276985" cy="31432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 Box 16">
            <a:extLst>
              <a:ext uri="{FF2B5EF4-FFF2-40B4-BE49-F238E27FC236}">
                <a16:creationId xmlns:a16="http://schemas.microsoft.com/office/drawing/2014/main" id="{725CC536-00E7-41F1-95F1-6C942FAA47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5385" y="1781117"/>
            <a:ext cx="1016000" cy="21526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PPO plus Premier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E496EA-3BD2-47BE-B63E-030BD27004AE}"/>
              </a:ext>
            </a:extLst>
          </p:cNvPr>
          <p:cNvSpPr txBox="1"/>
          <p:nvPr/>
        </p:nvSpPr>
        <p:spPr>
          <a:xfrm>
            <a:off x="4014565" y="2986500"/>
            <a:ext cx="21996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latin typeface="+mj-lt"/>
              </a:rPr>
              <a:t>Delta Dental of Connecticut</a:t>
            </a:r>
          </a:p>
          <a:p>
            <a:pPr algn="r"/>
            <a:r>
              <a:rPr lang="en-US" sz="800" dirty="0">
                <a:latin typeface="+mj-lt"/>
              </a:rPr>
              <a:t>Administered by Delta Dental of New Jersey</a:t>
            </a:r>
          </a:p>
        </p:txBody>
      </p:sp>
      <p:sp>
        <p:nvSpPr>
          <p:cNvPr id="14" name="AutoShape 15">
            <a:extLst>
              <a:ext uri="{FF2B5EF4-FFF2-40B4-BE49-F238E27FC236}">
                <a16:creationId xmlns:a16="http://schemas.microsoft.com/office/drawing/2014/main" id="{E3E04B42-189F-43AB-8E16-14FEA49972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1181" y="1104997"/>
            <a:ext cx="3191510" cy="1906905"/>
          </a:xfrm>
          <a:prstGeom prst="roundRect">
            <a:avLst>
              <a:gd name="adj" fmla="val 16667"/>
            </a:avLst>
          </a:pr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dash"/>
                <a:round/>
                <a:headEnd/>
                <a:tailEnd/>
              </a14:hiddenLine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5" name="Picture 14" descr="C:\Users\dscott\Pictures\Delta Dental Logo 361C (3).jpg">
            <a:extLst>
              <a:ext uri="{FF2B5EF4-FFF2-40B4-BE49-F238E27FC236}">
                <a16:creationId xmlns:a16="http://schemas.microsoft.com/office/drawing/2014/main" id="{773F4D97-0F97-41F5-B9E9-E4C43794DB69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859" y="1220251"/>
            <a:ext cx="1276985" cy="31432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 Box 16">
            <a:extLst>
              <a:ext uri="{FF2B5EF4-FFF2-40B4-BE49-F238E27FC236}">
                <a16:creationId xmlns:a16="http://schemas.microsoft.com/office/drawing/2014/main" id="{C4D00BFF-322E-4671-AEA7-74BEE29EC9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2222" y="1269780"/>
            <a:ext cx="1016000" cy="23083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PPO plus Premier</a:t>
            </a:r>
            <a:endParaRPr lang="en-US" sz="9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9D2A2AD4-C0A8-4FA7-BE20-76A59A7193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1344912"/>
              </p:ext>
            </p:extLst>
          </p:nvPr>
        </p:nvGraphicFramePr>
        <p:xfrm>
          <a:off x="3421181" y="1886524"/>
          <a:ext cx="2314698" cy="685800"/>
        </p:xfrm>
        <a:graphic>
          <a:graphicData uri="http://schemas.openxmlformats.org/drawingml/2006/table">
            <a:tbl>
              <a:tblPr/>
              <a:tblGrid>
                <a:gridCol w="2314698">
                  <a:extLst>
                    <a:ext uri="{9D8B030D-6E8A-4147-A177-3AD203B41FA5}">
                      <a16:colId xmlns:a16="http://schemas.microsoft.com/office/drawing/2014/main" val="270092347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188595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JANE SMITH</a:t>
                      </a:r>
                    </a:p>
                    <a:p>
                      <a:pPr marL="188595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Member ID: 1234567890</a:t>
                      </a:r>
                    </a:p>
                    <a:p>
                      <a:pPr marL="188595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GROUP NAME: WEBSTER BANK, N.A.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188595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GROUP NUMBER: 04759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188595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1-800-XXX-XXXX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0578173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B44F6C00-FA5E-4976-B6AB-DB5412D67EE9}"/>
              </a:ext>
            </a:extLst>
          </p:cNvPr>
          <p:cNvSpPr txBox="1"/>
          <p:nvPr/>
        </p:nvSpPr>
        <p:spPr>
          <a:xfrm>
            <a:off x="4383313" y="2535597"/>
            <a:ext cx="21996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latin typeface="+mj-lt"/>
              </a:rPr>
              <a:t>Delta Dental of Connecticut</a:t>
            </a:r>
          </a:p>
          <a:p>
            <a:pPr algn="r"/>
            <a:r>
              <a:rPr lang="en-US" sz="800" dirty="0">
                <a:latin typeface="+mj-lt"/>
              </a:rPr>
              <a:t>Administered by Delta Dental of New Jersey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7E334AE-FEA9-4A82-92EC-F395FA3B98AA}"/>
              </a:ext>
            </a:extLst>
          </p:cNvPr>
          <p:cNvSpPr/>
          <p:nvPr/>
        </p:nvSpPr>
        <p:spPr>
          <a:xfrm>
            <a:off x="80011" y="1151594"/>
            <a:ext cx="2873475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297180">
              <a:spcBef>
                <a:spcPts val="150"/>
              </a:spcBef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Calibri Light" panose="020F0302020204030204" pitchFamily="34" charset="0"/>
              </a:rPr>
              <a:t>Everyone enrolled will receive ID Cards for dental plan</a:t>
            </a:r>
          </a:p>
          <a:p>
            <a:pPr lvl="1" indent="-297180">
              <a:spcBef>
                <a:spcPts val="150"/>
              </a:spcBef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Calibri Light" panose="020F0302020204030204" pitchFamily="34" charset="0"/>
              </a:rPr>
              <a:t>Unique Member ID Number</a:t>
            </a:r>
          </a:p>
          <a:p>
            <a:pPr lvl="1" indent="-297180">
              <a:spcBef>
                <a:spcPts val="150"/>
              </a:spcBef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Calibri Light" panose="020F0302020204030204" pitchFamily="34" charset="0"/>
              </a:rPr>
              <a:t>2 subscriber only ID cards issued</a:t>
            </a:r>
          </a:p>
          <a:p>
            <a:pPr lvl="1" indent="-297180">
              <a:spcBef>
                <a:spcPts val="150"/>
              </a:spcBef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Calibri Light" panose="020F0302020204030204" pitchFamily="34" charset="0"/>
              </a:rPr>
              <a:t>Additional ID cards are available through our member portal, </a:t>
            </a:r>
            <a:r>
              <a:rPr lang="en-US" sz="1600" dirty="0" err="1">
                <a:solidFill>
                  <a:srgbClr val="000000"/>
                </a:solidFill>
                <a:latin typeface="Calibri Light" panose="020F0302020204030204" pitchFamily="34" charset="0"/>
              </a:rPr>
              <a:t>MySmiles</a:t>
            </a:r>
            <a:endParaRPr lang="en-US" sz="1600" dirty="0">
              <a:solidFill>
                <a:srgbClr val="00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CD8D122-F07B-4E8A-AD51-88789F498E89}"/>
              </a:ext>
            </a:extLst>
          </p:cNvPr>
          <p:cNvSpPr/>
          <p:nvPr/>
        </p:nvSpPr>
        <p:spPr>
          <a:xfrm>
            <a:off x="5964797" y="3668705"/>
            <a:ext cx="429567" cy="677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6566DA6-412A-485E-9A91-B6A866001A4B}"/>
              </a:ext>
            </a:extLst>
          </p:cNvPr>
          <p:cNvSpPr/>
          <p:nvPr/>
        </p:nvSpPr>
        <p:spPr>
          <a:xfrm>
            <a:off x="7293697" y="3668704"/>
            <a:ext cx="429567" cy="677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DCE80AA-AE0B-44FB-91B8-78C668BB39D5}"/>
              </a:ext>
            </a:extLst>
          </p:cNvPr>
          <p:cNvSpPr txBox="1"/>
          <p:nvPr/>
        </p:nvSpPr>
        <p:spPr>
          <a:xfrm>
            <a:off x="1687758" y="3971173"/>
            <a:ext cx="37953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For your PPO Plus Premier Plan </a:t>
            </a:r>
          </a:p>
          <a:p>
            <a:endParaRPr lang="en-US" dirty="0"/>
          </a:p>
          <a:p>
            <a:pPr algn="ctr"/>
            <a:r>
              <a:rPr lang="en-US" sz="1200" dirty="0"/>
              <a:t>Your ID cards are available online in the MySmile Portal at: </a:t>
            </a:r>
            <a:r>
              <a:rPr lang="en-US" sz="1200" dirty="0">
                <a:hlinkClick r:id="rId7"/>
              </a:rPr>
              <a:t>https://www.deltadentalct.com/websterbank</a:t>
            </a:r>
            <a:r>
              <a:rPr lang="en-US" sz="1200" dirty="0"/>
              <a:t> 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6748B331-3542-C0FE-7875-4886F08D8E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139844" t="-139844" r="-139844" b="-139844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7396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8061">
        <p:fade/>
      </p:transition>
    </mc:Choice>
    <mc:Fallback xmlns="">
      <p:transition spd="med" advTm="280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aptop2.psd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55" b="25585"/>
          <a:stretch/>
        </p:blipFill>
        <p:spPr>
          <a:xfrm>
            <a:off x="2999678" y="2395465"/>
            <a:ext cx="2752781" cy="16498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916" y="118427"/>
            <a:ext cx="3678338" cy="857250"/>
          </a:xfrm>
        </p:spPr>
        <p:txBody>
          <a:bodyPr/>
          <a:lstStyle/>
          <a:p>
            <a:r>
              <a:rPr lang="en-US" dirty="0"/>
              <a:t>Delta Dental Website</a:t>
            </a:r>
            <a:endParaRPr lang="en-US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252916" y="921127"/>
            <a:ext cx="8476868" cy="1173396"/>
          </a:xfrm>
          <a:prstGeom prst="rect">
            <a:avLst/>
          </a:prstGeom>
        </p:spPr>
        <p:txBody>
          <a:bodyPr/>
          <a:lstStyle/>
          <a:p>
            <a:pPr marL="274320" marR="0" lvl="0" indent="-2413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4CA24A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Register and log into your </a:t>
            </a:r>
            <a:r>
              <a:rPr lang="en-US" sz="1600" i="1" dirty="0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My Smile®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account at </a:t>
            </a:r>
            <a:r>
              <a:rPr lang="en-US" sz="1600" dirty="0">
                <a:hlinkClick r:id="rId6"/>
              </a:rPr>
              <a:t>www.deltadentalct.com/websterbank</a:t>
            </a:r>
            <a:r>
              <a:rPr lang="en-US" sz="1600" dirty="0"/>
              <a:t>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to access your dental benefits</a:t>
            </a:r>
          </a:p>
          <a:p>
            <a:pPr marL="274320" marR="0" lvl="0" indent="-2413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4CA24A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Use the same log in information to access your dental benefits information in the Delta Dental App</a:t>
            </a:r>
          </a:p>
          <a:p>
            <a:pPr marL="274320" marR="0" lvl="0" indent="-2413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4CA24A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Need a dentist? Click our ‘Find a Dentist’ to search for a dentist near you</a:t>
            </a:r>
          </a:p>
          <a:p>
            <a:pPr marL="274320" marR="0" lvl="0" indent="-2413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4CA24A"/>
              </a:buClr>
              <a:buSzPct val="100000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123FDF-6E04-4D74-A57B-EF08A7BDC86F}"/>
              </a:ext>
            </a:extLst>
          </p:cNvPr>
          <p:cNvSpPr txBox="1"/>
          <p:nvPr/>
        </p:nvSpPr>
        <p:spPr>
          <a:xfrm>
            <a:off x="5898209" y="2360335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Watch this!</a:t>
            </a:r>
          </a:p>
        </p:txBody>
      </p:sp>
      <p:pic>
        <p:nvPicPr>
          <p:cNvPr id="7" name="Picture 6">
            <a:hlinkClick r:id="rId7"/>
            <a:extLst>
              <a:ext uri="{FF2B5EF4-FFF2-40B4-BE49-F238E27FC236}">
                <a16:creationId xmlns:a16="http://schemas.microsoft.com/office/drawing/2014/main" id="{C75D3A58-54C6-47A5-BDC2-0B91CC5311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11880" y="2696255"/>
            <a:ext cx="1728376" cy="1041260"/>
          </a:xfrm>
          <a:prstGeom prst="rect">
            <a:avLst/>
          </a:prstGeom>
        </p:spPr>
      </p:pic>
      <p:pic>
        <p:nvPicPr>
          <p:cNvPr id="11" name="Picture 10">
            <a:hlinkClick r:id="rId9"/>
            <a:extLst>
              <a:ext uri="{FF2B5EF4-FFF2-40B4-BE49-F238E27FC236}">
                <a16:creationId xmlns:a16="http://schemas.microsoft.com/office/drawing/2014/main" id="{97725A2B-A7CB-4BFD-A08F-5781AD670A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5451" y="2427192"/>
            <a:ext cx="1132450" cy="1462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1142D70-2EFC-4385-ADBA-18345B0B5261}"/>
              </a:ext>
            </a:extLst>
          </p:cNvPr>
          <p:cNvSpPr txBox="1"/>
          <p:nvPr/>
        </p:nvSpPr>
        <p:spPr>
          <a:xfrm>
            <a:off x="288676" y="4016082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ACC9"/>
                </a:solidFill>
              </a:rPr>
              <a:t>Step-by-Step</a:t>
            </a:r>
          </a:p>
          <a:p>
            <a:pPr algn="ctr"/>
            <a:r>
              <a:rPr lang="en-US" sz="1400" b="1" dirty="0">
                <a:solidFill>
                  <a:srgbClr val="00ACC9"/>
                </a:solidFill>
              </a:rPr>
              <a:t>Member Registration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BB256B4-100D-4CB1-AB1F-C676CA89CDE3}"/>
              </a:ext>
            </a:extLst>
          </p:cNvPr>
          <p:cNvSpPr txBox="1"/>
          <p:nvPr/>
        </p:nvSpPr>
        <p:spPr>
          <a:xfrm>
            <a:off x="5898209" y="2806349"/>
            <a:ext cx="283157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200" u="sng" dirty="0">
                <a:solidFill>
                  <a:srgbClr val="00ACC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11"/>
              </a:rPr>
              <a:t>Navigating the website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New Page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Member dashboard 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Find and recommend a dentist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200" u="sng" dirty="0">
                <a:solidFill>
                  <a:srgbClr val="00ACC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12"/>
              </a:rPr>
              <a:t>Your EOB Explained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200" u="sng" dirty="0">
                <a:solidFill>
                  <a:srgbClr val="00ACC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13"/>
              </a:rPr>
              <a:t>Why it pays to stay in network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43" name="Audio 42">
            <a:hlinkClick r:id="" action="ppaction://media"/>
            <a:extLst>
              <a:ext uri="{FF2B5EF4-FFF2-40B4-BE49-F238E27FC236}">
                <a16:creationId xmlns:a16="http://schemas.microsoft.com/office/drawing/2014/main" id="{A7B4AFAF-3EEF-36EA-F6F8-A24038CB03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rcRect l="-139844" t="-139844" r="-139844" b="-139844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0223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538"/>
    </mc:Choice>
    <mc:Fallback xmlns="">
      <p:transition spd="slow" advTm="405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Resources – Connect with Delta Dental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1989411" y="950412"/>
            <a:ext cx="3877989" cy="364379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algn="ctr">
              <a:spcBef>
                <a:spcPts val="200"/>
              </a:spcBef>
            </a:pPr>
            <a:r>
              <a:rPr lang="en-US" sz="1800" b="1" dirty="0"/>
              <a:t>Delta Dental PPO Plus Premier Plan</a:t>
            </a:r>
            <a:endParaRPr lang="en-US" sz="1800" b="1" dirty="0">
              <a:highlight>
                <a:srgbClr val="FFFF00"/>
              </a:highlight>
            </a:endParaRPr>
          </a:p>
          <a:p>
            <a:pPr algn="ctr">
              <a:spcBef>
                <a:spcPts val="200"/>
              </a:spcBef>
            </a:pPr>
            <a:r>
              <a:rPr lang="en-US" sz="1800" b="1" dirty="0"/>
              <a:t>(Group #04759)</a:t>
            </a:r>
          </a:p>
          <a:p>
            <a:pPr algn="ctr">
              <a:spcBef>
                <a:spcPts val="200"/>
              </a:spcBef>
              <a:buFont typeface="Arial" pitchFamily="34" charset="0"/>
              <a:buChar char="•"/>
            </a:pPr>
            <a:r>
              <a:rPr lang="en-US" sz="1800" b="1" dirty="0"/>
              <a:t> Customer Service 1-800-358-4371</a:t>
            </a:r>
            <a:r>
              <a:rPr lang="en-US" sz="1800" b="1" dirty="0">
                <a:highlight>
                  <a:srgbClr val="FFFF00"/>
                </a:highlight>
              </a:rPr>
              <a:t> </a:t>
            </a:r>
          </a:p>
          <a:p>
            <a:pPr marL="174625" lvl="1" algn="ctr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Call or go online for these services:</a:t>
            </a:r>
          </a:p>
          <a:p>
            <a:pPr marL="1089025" lvl="3" algn="just">
              <a:spcBef>
                <a:spcPts val="200"/>
              </a:spcBef>
            </a:pPr>
            <a:r>
              <a:rPr lang="en-US" sz="1400" dirty="0"/>
              <a:t>Review benefits</a:t>
            </a:r>
          </a:p>
          <a:p>
            <a:pPr marL="1089025" lvl="3" algn="just">
              <a:spcBef>
                <a:spcPts val="200"/>
              </a:spcBef>
            </a:pPr>
            <a:r>
              <a:rPr lang="en-US" sz="1400" dirty="0"/>
              <a:t>Look up claim payments</a:t>
            </a:r>
          </a:p>
          <a:p>
            <a:pPr marL="1089025" lvl="3" algn="just">
              <a:spcBef>
                <a:spcPts val="200"/>
              </a:spcBef>
            </a:pPr>
            <a:r>
              <a:rPr lang="en-US" sz="1400" dirty="0"/>
              <a:t>Find a dentist</a:t>
            </a:r>
          </a:p>
          <a:p>
            <a:pPr marL="1089025" lvl="3" algn="just">
              <a:spcBef>
                <a:spcPts val="200"/>
              </a:spcBef>
            </a:pPr>
            <a:r>
              <a:rPr lang="en-US" sz="1400" dirty="0"/>
              <a:t>Cost Estimator – on mobile app</a:t>
            </a:r>
          </a:p>
          <a:p>
            <a:pPr marL="1089025" lvl="3" algn="just">
              <a:spcBef>
                <a:spcPts val="200"/>
              </a:spcBef>
            </a:pPr>
            <a:r>
              <a:rPr lang="en-US" sz="1400" dirty="0"/>
              <a:t>Print or download ID card</a:t>
            </a:r>
          </a:p>
          <a:p>
            <a:pPr marL="174625" lvl="1" algn="just">
              <a:spcBef>
                <a:spcPts val="200"/>
              </a:spcBef>
              <a:buFont typeface="Arial" pitchFamily="34" charset="0"/>
              <a:buChar char="•"/>
            </a:pPr>
            <a:r>
              <a:rPr lang="en-US" sz="1800" b="1" dirty="0"/>
              <a:t>Website:  </a:t>
            </a:r>
            <a:r>
              <a:rPr lang="en-US" sz="1800" dirty="0">
                <a:hlinkClick r:id="rId5"/>
              </a:rPr>
              <a:t>www.deltadentalct.com/websterbank</a:t>
            </a:r>
            <a:r>
              <a:rPr lang="en-US" sz="1800" dirty="0"/>
              <a:t> </a:t>
            </a:r>
          </a:p>
        </p:txBody>
      </p:sp>
      <p:pic>
        <p:nvPicPr>
          <p:cNvPr id="8" name="Picture 7" descr="A person in a white shirt&#10;&#10;Description automatically generated with medium confidence">
            <a:extLst>
              <a:ext uri="{FF2B5EF4-FFF2-40B4-BE49-F238E27FC236}">
                <a16:creationId xmlns:a16="http://schemas.microsoft.com/office/drawing/2014/main" id="{D00157C7-61A6-4B5A-A2C2-645DF67EEE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776" y="1032637"/>
            <a:ext cx="1705691" cy="3411381"/>
          </a:xfrm>
          <a:prstGeom prst="rect">
            <a:avLst/>
          </a:prstGeom>
        </p:spPr>
      </p:pic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221C5D24-D84D-58FF-B88E-C5582BCAB6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39844" t="-139844" r="-139844" b="-139844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6516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630"/>
    </mc:Choice>
    <mc:Fallback xmlns="">
      <p:transition spd="slow" advTm="336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223FEBF-6BC4-4662-ACE6-61B2837CE4AD}"/>
              </a:ext>
            </a:extLst>
          </p:cNvPr>
          <p:cNvSpPr txBox="1">
            <a:spLocks/>
          </p:cNvSpPr>
          <p:nvPr/>
        </p:nvSpPr>
        <p:spPr>
          <a:xfrm>
            <a:off x="195200" y="197086"/>
            <a:ext cx="8834500" cy="7366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tx2"/>
                </a:solidFill>
                <a:latin typeface="Calibri Light" panose="020F0302020204030204" pitchFamily="34" charset="0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rgbClr val="3CB54D"/>
                </a:solidFill>
              </a:rPr>
              <a:t>Questions?</a:t>
            </a:r>
            <a:endParaRPr lang="en-US" sz="4000" b="1" dirty="0">
              <a:solidFill>
                <a:srgbClr val="3CB54D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9FED96-D303-45C7-A4E3-2823A8888085}"/>
              </a:ext>
            </a:extLst>
          </p:cNvPr>
          <p:cNvSpPr txBox="1"/>
          <p:nvPr/>
        </p:nvSpPr>
        <p:spPr>
          <a:xfrm>
            <a:off x="2329382" y="1795428"/>
            <a:ext cx="448523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Log into the </a:t>
            </a:r>
            <a:r>
              <a:rPr lang="en-US" sz="2800" b="1" dirty="0">
                <a:solidFill>
                  <a:srgbClr val="2DB035"/>
                </a:solidFill>
              </a:rPr>
              <a:t>MySmile® portal </a:t>
            </a:r>
          </a:p>
          <a:p>
            <a:pPr algn="ctr"/>
            <a:r>
              <a:rPr lang="en-US" sz="2800" dirty="0"/>
              <a:t>or</a:t>
            </a:r>
          </a:p>
          <a:p>
            <a:pPr algn="ctr"/>
            <a:r>
              <a:rPr lang="en-US" sz="2800" dirty="0"/>
              <a:t>Contact us at </a:t>
            </a:r>
            <a:r>
              <a:rPr lang="en-US" sz="2800" b="1" dirty="0">
                <a:solidFill>
                  <a:srgbClr val="43B02A"/>
                </a:solidFill>
              </a:rPr>
              <a:t>1-800-358-4371</a:t>
            </a:r>
            <a:r>
              <a:rPr lang="en-US" sz="2800" b="1" dirty="0">
                <a:highlight>
                  <a:srgbClr val="FFFF00"/>
                </a:highlight>
              </a:rPr>
              <a:t> </a:t>
            </a:r>
            <a:endParaRPr lang="en-US" sz="2800" b="1" dirty="0">
              <a:solidFill>
                <a:srgbClr val="2DB035"/>
              </a:solidFill>
            </a:endParaRP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25C23C52-B651-3E15-A74A-D86037EBD5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39844" t="-139844" r="-139844" b="-139844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68551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98"/>
    </mc:Choice>
    <mc:Fallback xmlns="">
      <p:transition spd="slow" advTm="55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10082FB-28AB-44CA-BADE-59B22B7B02F0}"/>
              </a:ext>
            </a:extLst>
          </p:cNvPr>
          <p:cNvSpPr txBox="1"/>
          <p:nvPr/>
        </p:nvSpPr>
        <p:spPr>
          <a:xfrm>
            <a:off x="271462" y="1340643"/>
            <a:ext cx="4498929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2DB035"/>
              </a:buClr>
              <a:buFont typeface="Arial" panose="020B0604020202020204" pitchFamily="34" charset="0"/>
              <a:buChar char="•"/>
            </a:pPr>
            <a:r>
              <a:rPr lang="en-US" sz="2200" b="1" dirty="0"/>
              <a:t>Effective January 1, 2024, </a:t>
            </a:r>
            <a:r>
              <a:rPr lang="en-US" sz="2200" dirty="0"/>
              <a:t>we are </a:t>
            </a:r>
            <a:r>
              <a:rPr lang="en-US" sz="2200" b="1" dirty="0"/>
              <a:t>transitioning</a:t>
            </a:r>
            <a:r>
              <a:rPr lang="en-US" sz="2200" dirty="0"/>
              <a:t> </a:t>
            </a:r>
            <a:r>
              <a:rPr lang="en-US" sz="2200" b="1" dirty="0"/>
              <a:t>to</a:t>
            </a:r>
            <a:r>
              <a:rPr lang="en-US" sz="2200" dirty="0"/>
              <a:t> </a:t>
            </a:r>
            <a:r>
              <a:rPr lang="en-US" sz="2200" b="1" dirty="0"/>
              <a:t>Delta Dental</a:t>
            </a:r>
          </a:p>
          <a:p>
            <a:pPr marL="342900" indent="-342900">
              <a:buClr>
                <a:srgbClr val="2DB035"/>
              </a:buClr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indent="-342900">
              <a:buClr>
                <a:srgbClr val="2DB035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NEW dental benefits are being added for January 1</a:t>
            </a:r>
            <a:r>
              <a:rPr lang="en-US" sz="2200" baseline="30000" dirty="0"/>
              <a:t>st </a:t>
            </a:r>
            <a:r>
              <a:rPr lang="en-US" sz="2200" dirty="0"/>
              <a:t>!</a:t>
            </a:r>
          </a:p>
          <a:p>
            <a:pPr>
              <a:buClr>
                <a:srgbClr val="2DB035"/>
              </a:buClr>
            </a:pPr>
            <a:endParaRPr lang="en-US" sz="2200" dirty="0"/>
          </a:p>
          <a:p>
            <a:pPr marL="342900" indent="-342900">
              <a:buClr>
                <a:srgbClr val="2DB035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More </a:t>
            </a:r>
            <a:r>
              <a:rPr lang="en-US" sz="2200" b="1" dirty="0"/>
              <a:t>In-Network Providers</a:t>
            </a:r>
            <a:r>
              <a:rPr lang="en-US" sz="2200" dirty="0"/>
              <a:t>!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BDB671E-CC29-4A00-A2BE-24D7396E78ED}"/>
              </a:ext>
            </a:extLst>
          </p:cNvPr>
          <p:cNvSpPr txBox="1">
            <a:spLocks/>
          </p:cNvSpPr>
          <p:nvPr/>
        </p:nvSpPr>
        <p:spPr>
          <a:xfrm>
            <a:off x="252912" y="118427"/>
            <a:ext cx="8619626" cy="8640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tx2"/>
                </a:solidFill>
                <a:latin typeface="Calibri Light" panose="020F030202020403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Delta Dental Program Change</a:t>
            </a:r>
          </a:p>
        </p:txBody>
      </p:sp>
      <p:pic>
        <p:nvPicPr>
          <p:cNvPr id="10" name="Picture 9" descr="Smiling father and baby with faces up close">
            <a:extLst>
              <a:ext uri="{FF2B5EF4-FFF2-40B4-BE49-F238E27FC236}">
                <a16:creationId xmlns:a16="http://schemas.microsoft.com/office/drawing/2014/main" id="{89F1CF0E-4C61-7798-0878-715D512EAC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353" y="1446702"/>
            <a:ext cx="3909185" cy="26061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962A361F-6162-7A9D-3FE4-5C4290A399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39844" t="-139844" r="-139844" b="-139844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4514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76"/>
    </mc:Choice>
    <mc:Fallback xmlns="">
      <p:transition spd="slow" advTm="206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0B2FECC-6ED5-44F1-AEDD-94D033F4D4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509" y="982491"/>
            <a:ext cx="3513086" cy="35130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0082FB-28AB-44CA-BADE-59B22B7B02F0}"/>
              </a:ext>
            </a:extLst>
          </p:cNvPr>
          <p:cNvSpPr txBox="1"/>
          <p:nvPr/>
        </p:nvSpPr>
        <p:spPr>
          <a:xfrm>
            <a:off x="334758" y="1283581"/>
            <a:ext cx="467721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2DB035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Available networks </a:t>
            </a:r>
          </a:p>
          <a:p>
            <a:pPr marL="342900" indent="-342900">
              <a:buClr>
                <a:srgbClr val="2DB035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Your dental plan options</a:t>
            </a:r>
          </a:p>
          <a:p>
            <a:pPr marL="342900" indent="-342900">
              <a:buClr>
                <a:srgbClr val="2DB035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Special Health Care Needs benefit enhancement </a:t>
            </a:r>
          </a:p>
          <a:p>
            <a:pPr marL="342900" indent="-342900">
              <a:buClr>
                <a:srgbClr val="2DB035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ID cards</a:t>
            </a:r>
          </a:p>
          <a:p>
            <a:pPr marL="342900" indent="-342900">
              <a:buClr>
                <a:srgbClr val="2DB035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Member experience</a:t>
            </a:r>
          </a:p>
          <a:p>
            <a:pPr marL="342900" indent="-342900">
              <a:buClr>
                <a:srgbClr val="2DB035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Contact Delta Dental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BDB671E-CC29-4A00-A2BE-24D7396E78ED}"/>
              </a:ext>
            </a:extLst>
          </p:cNvPr>
          <p:cNvSpPr txBox="1">
            <a:spLocks/>
          </p:cNvSpPr>
          <p:nvPr/>
        </p:nvSpPr>
        <p:spPr>
          <a:xfrm>
            <a:off x="252912" y="118427"/>
            <a:ext cx="8619626" cy="8640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tx2"/>
                </a:solidFill>
                <a:latin typeface="Calibri Light" panose="020F030202020403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Getting the most from your Delta Dental benefits</a:t>
            </a:r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CC393C7D-01BA-2498-A4A3-9F0AE2D599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39844" t="-139844" r="-139844" b="-139844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1182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06"/>
    </mc:Choice>
    <mc:Fallback xmlns="">
      <p:transition spd="slow" advTm="215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22729" y="710718"/>
            <a:ext cx="5567356" cy="398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Clr>
                <a:schemeClr val="tx2"/>
              </a:buClr>
            </a:pPr>
            <a:r>
              <a:rPr lang="en-US" sz="1400" b="1" dirty="0">
                <a:solidFill>
                  <a:srgbClr val="2DB035"/>
                </a:solidFill>
                <a:latin typeface="Calibri Light" panose="020F0302020204030204" pitchFamily="34" charset="0"/>
              </a:rPr>
              <a:t>If you use a Delta Dental PPO™ dentist</a:t>
            </a:r>
          </a:p>
          <a:p>
            <a:pPr marL="174625" indent="-174625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latin typeface="Calibri Light" panose="020F0302020204030204" pitchFamily="34" charset="0"/>
              </a:rPr>
              <a:t>Your out-of-pocket costs will be lowest for services if you use a participating PPO dentist </a:t>
            </a:r>
          </a:p>
          <a:p>
            <a:pPr marL="174625" indent="-174625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latin typeface="Calibri Light" panose="020F0302020204030204" pitchFamily="34" charset="0"/>
              </a:rPr>
              <a:t>Your annual maximum stretches further because the PPO dentists' fees are lower</a:t>
            </a:r>
          </a:p>
          <a:p>
            <a:pPr marL="174625" indent="-174625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latin typeface="Calibri Light" panose="020F0302020204030204" pitchFamily="34" charset="0"/>
              </a:rPr>
              <a:t>Participating dentists may not charge more than Delta Dental’s allowed charges, and are paid directly by Delta Dental for covered services</a:t>
            </a:r>
          </a:p>
          <a:p>
            <a:pPr>
              <a:spcAft>
                <a:spcPts val="600"/>
              </a:spcAft>
              <a:buClr>
                <a:schemeClr val="tx2"/>
              </a:buClr>
            </a:pPr>
            <a:r>
              <a:rPr lang="en-US" sz="1400" b="1" dirty="0">
                <a:solidFill>
                  <a:srgbClr val="2DB035"/>
                </a:solidFill>
                <a:latin typeface="Calibri Light" panose="020F0302020204030204" pitchFamily="34" charset="0"/>
              </a:rPr>
              <a:t>If you use a Delta Dental Premier® dentist</a:t>
            </a:r>
          </a:p>
          <a:p>
            <a:pPr marL="174625" indent="-174625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latin typeface="Calibri Light" panose="020F0302020204030204" pitchFamily="34" charset="0"/>
              </a:rPr>
              <a:t>Our largest nationwide network </a:t>
            </a:r>
          </a:p>
          <a:p>
            <a:pPr marL="174625" indent="-174625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latin typeface="Calibri Light" panose="020F0302020204030204" pitchFamily="34" charset="0"/>
              </a:rPr>
              <a:t>Your out-of-pocket costs will be higher, and your plan maximum will not go as far, since Premier dentists' fees are not as discounted as PPO dentists </a:t>
            </a:r>
          </a:p>
          <a:p>
            <a:pPr marL="174625" indent="-174625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latin typeface="Calibri Light" panose="020F0302020204030204" pitchFamily="34" charset="0"/>
              </a:rPr>
              <a:t>Participating dentists may not charge more than Delta Dental’s allowed charges, and are paid directly by Delta Dental for covered services</a:t>
            </a:r>
          </a:p>
          <a:p>
            <a:pPr>
              <a:spcAft>
                <a:spcPts val="600"/>
              </a:spcAft>
              <a:buClr>
                <a:schemeClr val="tx2"/>
              </a:buClr>
            </a:pPr>
            <a:r>
              <a:rPr lang="en-US" sz="1400" b="1" dirty="0">
                <a:solidFill>
                  <a:srgbClr val="2DB035"/>
                </a:solidFill>
                <a:latin typeface="Calibri Light" panose="020F0302020204030204" pitchFamily="34" charset="0"/>
              </a:rPr>
              <a:t>You may use dentists that do not participate with Delta Dental </a:t>
            </a:r>
          </a:p>
          <a:p>
            <a:pPr marL="171450" indent="-171450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latin typeface="Calibri Light" panose="020F0302020204030204" pitchFamily="34" charset="0"/>
              </a:rPr>
              <a:t>You are responsible for submitting the claim</a:t>
            </a:r>
          </a:p>
          <a:p>
            <a:pPr marL="171450" indent="-171450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latin typeface="Calibri Light" panose="020F0302020204030204" pitchFamily="34" charset="0"/>
              </a:rPr>
              <a:t>You are responsible for making payment to the dentist</a:t>
            </a:r>
          </a:p>
          <a:p>
            <a:pPr marL="171450" indent="-171450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latin typeface="Calibri Light" panose="020F0302020204030204" pitchFamily="34" charset="0"/>
              </a:rPr>
              <a:t>Your out-of-pocket costs are highest when you use non-participating dentists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A5D728F-8243-4B78-9EC9-F8B771311B8D}"/>
              </a:ext>
            </a:extLst>
          </p:cNvPr>
          <p:cNvSpPr txBox="1">
            <a:spLocks/>
          </p:cNvSpPr>
          <p:nvPr/>
        </p:nvSpPr>
        <p:spPr>
          <a:xfrm>
            <a:off x="99152" y="118427"/>
            <a:ext cx="9044848" cy="8640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tx2"/>
                </a:solidFill>
                <a:latin typeface="Calibri Light" panose="020F030202020403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Delta Dental PPO Plus Premier™ nationwide networks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0F7B135-99B3-1462-D19C-3680842ACFA0}"/>
              </a:ext>
            </a:extLst>
          </p:cNvPr>
          <p:cNvGrpSpPr/>
          <p:nvPr/>
        </p:nvGrpSpPr>
        <p:grpSpPr>
          <a:xfrm>
            <a:off x="6044843" y="1543984"/>
            <a:ext cx="2776428" cy="2867472"/>
            <a:chOff x="6163085" y="1551867"/>
            <a:chExt cx="2776428" cy="286747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9E1378A-A52A-4093-C163-AF9E5BC568B2}"/>
                </a:ext>
              </a:extLst>
            </p:cNvPr>
            <p:cNvGrpSpPr/>
            <p:nvPr/>
          </p:nvGrpSpPr>
          <p:grpSpPr>
            <a:xfrm>
              <a:off x="6163085" y="1551867"/>
              <a:ext cx="2776428" cy="2867472"/>
              <a:chOff x="2839630" y="1021586"/>
              <a:chExt cx="3011675" cy="3259931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4EEE1B1E-6AD2-B04E-1AA0-68371FB06792}"/>
                  </a:ext>
                </a:extLst>
              </p:cNvPr>
              <p:cNvSpPr/>
              <p:nvPr/>
            </p:nvSpPr>
            <p:spPr>
              <a:xfrm>
                <a:off x="2839630" y="1021586"/>
                <a:ext cx="3011675" cy="3259931"/>
              </a:xfrm>
              <a:prstGeom prst="ellipse">
                <a:avLst/>
              </a:prstGeom>
              <a:solidFill>
                <a:srgbClr val="D9D9D9"/>
              </a:solidFill>
              <a:ln w="1905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2935ED7E-3371-5CB0-AAEB-4B2FB05F3001}"/>
                  </a:ext>
                </a:extLst>
              </p:cNvPr>
              <p:cNvSpPr/>
              <p:nvPr/>
            </p:nvSpPr>
            <p:spPr>
              <a:xfrm>
                <a:off x="2894778" y="1021586"/>
                <a:ext cx="2886489" cy="2841754"/>
              </a:xfrm>
              <a:prstGeom prst="ellipse">
                <a:avLst/>
              </a:prstGeom>
              <a:solidFill>
                <a:schemeClr val="accent5"/>
              </a:solidFill>
              <a:ln w="1905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6E2473C2-F3B0-999F-586A-40549AFA79E3}"/>
                  </a:ext>
                </a:extLst>
              </p:cNvPr>
              <p:cNvSpPr/>
              <p:nvPr/>
            </p:nvSpPr>
            <p:spPr>
              <a:xfrm>
                <a:off x="3380939" y="1417319"/>
                <a:ext cx="1982418" cy="1959411"/>
              </a:xfrm>
              <a:prstGeom prst="ellipse">
                <a:avLst/>
              </a:prstGeom>
              <a:solidFill>
                <a:schemeClr val="tx2"/>
              </a:solidFill>
              <a:ln w="1905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20B8D1E-9D78-D33C-1B81-DD51E409AC70}"/>
                  </a:ext>
                </a:extLst>
              </p:cNvPr>
              <p:cNvSpPr/>
              <p:nvPr/>
            </p:nvSpPr>
            <p:spPr>
              <a:xfrm>
                <a:off x="3746708" y="2033090"/>
                <a:ext cx="1336202" cy="7848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500" dirty="0">
                    <a:solidFill>
                      <a:schemeClr val="bg1"/>
                    </a:solidFill>
                    <a:latin typeface="Gotham Medium" pitchFamily="2" charset="0"/>
                  </a:rPr>
                  <a:t>Delta Dental PPO</a:t>
                </a:r>
                <a:r>
                  <a:rPr lang="en-US" sz="1000" baseline="50000" dirty="0">
                    <a:solidFill>
                      <a:schemeClr val="bg1"/>
                    </a:solidFill>
                    <a:latin typeface="Gotham Medium" pitchFamily="2" charset="0"/>
                  </a:rPr>
                  <a:t>TM</a:t>
                </a:r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4296B5B8-DA04-8F9F-5FC0-781BFDC67A5B}"/>
                  </a:ext>
                </a:extLst>
              </p:cNvPr>
              <p:cNvSpPr/>
              <p:nvPr/>
            </p:nvSpPr>
            <p:spPr>
              <a:xfrm>
                <a:off x="2899353" y="1021586"/>
                <a:ext cx="2886489" cy="2821169"/>
              </a:xfrm>
              <a:prstGeom prst="ellipse">
                <a:avLst/>
              </a:prstGeom>
              <a:noFill/>
              <a:ln w="50800">
                <a:solidFill>
                  <a:schemeClr val="bg2">
                    <a:lumMod val="50000"/>
                  </a:schemeClr>
                </a:solidFill>
                <a:prstDash val="sys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6D6FCC40-AB87-B73B-6CED-D46437C546C9}"/>
                  </a:ext>
                </a:extLst>
              </p:cNvPr>
              <p:cNvSpPr/>
              <p:nvPr/>
            </p:nvSpPr>
            <p:spPr>
              <a:xfrm>
                <a:off x="3374335" y="1422990"/>
                <a:ext cx="1982418" cy="1959412"/>
              </a:xfrm>
              <a:prstGeom prst="ellipse">
                <a:avLst/>
              </a:prstGeom>
              <a:noFill/>
              <a:ln w="50800">
                <a:solidFill>
                  <a:schemeClr val="bg2">
                    <a:lumMod val="50000"/>
                  </a:schemeClr>
                </a:solidFill>
                <a:prstDash val="sys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08C506E-067F-AFDD-197D-3F22212D0722}"/>
                </a:ext>
              </a:extLst>
            </p:cNvPr>
            <p:cNvSpPr/>
            <p:nvPr/>
          </p:nvSpPr>
          <p:spPr>
            <a:xfrm>
              <a:off x="6734464" y="3633455"/>
              <a:ext cx="1751237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500" dirty="0">
                  <a:solidFill>
                    <a:schemeClr val="bg1"/>
                  </a:solidFill>
                  <a:latin typeface="Gotham Book" pitchFamily="2" charset="0"/>
                </a:rPr>
                <a:t>Premier</a:t>
              </a:r>
              <a:r>
                <a:rPr lang="en-US" sz="1500" baseline="30000" dirty="0">
                  <a:solidFill>
                    <a:schemeClr val="bg1"/>
                  </a:solidFill>
                  <a:latin typeface="Gotham Book" pitchFamily="2" charset="0"/>
                </a:rPr>
                <a:t>®</a:t>
              </a:r>
            </a:p>
          </p:txBody>
        </p:sp>
        <p:pic>
          <p:nvPicPr>
            <p:cNvPr id="15" name="Picture 235">
              <a:extLst>
                <a:ext uri="{FF2B5EF4-FFF2-40B4-BE49-F238E27FC236}">
                  <a16:creationId xmlns:a16="http://schemas.microsoft.com/office/drawing/2014/main" id="{615AE41D-E2F4-0299-3FA1-46BFFFF415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66530" y="2774647"/>
              <a:ext cx="129736" cy="2279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35">
              <a:extLst>
                <a:ext uri="{FF2B5EF4-FFF2-40B4-BE49-F238E27FC236}">
                  <a16:creationId xmlns:a16="http://schemas.microsoft.com/office/drawing/2014/main" id="{AAE508D0-6C27-D70C-E983-5F6CA497EE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8930" y="2927047"/>
              <a:ext cx="129736" cy="2279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35">
              <a:extLst>
                <a:ext uri="{FF2B5EF4-FFF2-40B4-BE49-F238E27FC236}">
                  <a16:creationId xmlns:a16="http://schemas.microsoft.com/office/drawing/2014/main" id="{A9604B56-11E4-1227-15B5-9EB2F5567C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1330" y="3079447"/>
              <a:ext cx="129736" cy="2279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35">
              <a:extLst>
                <a:ext uri="{FF2B5EF4-FFF2-40B4-BE49-F238E27FC236}">
                  <a16:creationId xmlns:a16="http://schemas.microsoft.com/office/drawing/2014/main" id="{986EEE56-3363-EA7F-553D-2A32416A29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9194" y="2457760"/>
              <a:ext cx="129736" cy="2279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35">
              <a:extLst>
                <a:ext uri="{FF2B5EF4-FFF2-40B4-BE49-F238E27FC236}">
                  <a16:creationId xmlns:a16="http://schemas.microsoft.com/office/drawing/2014/main" id="{223CF92A-1D3A-637B-918A-416EC628BF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3730" y="3231847"/>
              <a:ext cx="129736" cy="2279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35">
              <a:extLst>
                <a:ext uri="{FF2B5EF4-FFF2-40B4-BE49-F238E27FC236}">
                  <a16:creationId xmlns:a16="http://schemas.microsoft.com/office/drawing/2014/main" id="{91F466A3-2B22-8B6C-1835-37E29F900A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429" y="3456938"/>
              <a:ext cx="129736" cy="2279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35">
              <a:extLst>
                <a:ext uri="{FF2B5EF4-FFF2-40B4-BE49-F238E27FC236}">
                  <a16:creationId xmlns:a16="http://schemas.microsoft.com/office/drawing/2014/main" id="{91868A20-1C40-AEAA-404A-C6EA38B5AF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8641" y="3231847"/>
              <a:ext cx="129736" cy="2279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35">
              <a:extLst>
                <a:ext uri="{FF2B5EF4-FFF2-40B4-BE49-F238E27FC236}">
                  <a16:creationId xmlns:a16="http://schemas.microsoft.com/office/drawing/2014/main" id="{5AE86D63-6C57-4C5A-05A7-797FEE8532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5488" y="4171618"/>
              <a:ext cx="129736" cy="2279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35">
              <a:extLst>
                <a:ext uri="{FF2B5EF4-FFF2-40B4-BE49-F238E27FC236}">
                  <a16:creationId xmlns:a16="http://schemas.microsoft.com/office/drawing/2014/main" id="{3C1600C1-B177-C520-2826-DA56852305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6130" y="3384247"/>
              <a:ext cx="129736" cy="2279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35">
              <a:extLst>
                <a:ext uri="{FF2B5EF4-FFF2-40B4-BE49-F238E27FC236}">
                  <a16:creationId xmlns:a16="http://schemas.microsoft.com/office/drawing/2014/main" id="{121CF050-D99D-B7F0-A589-F0F4D60819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8905" y="2994248"/>
              <a:ext cx="129736" cy="2279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9" name="Audio 38">
            <a:hlinkClick r:id="" action="ppaction://media"/>
            <a:extLst>
              <a:ext uri="{FF2B5EF4-FFF2-40B4-BE49-F238E27FC236}">
                <a16:creationId xmlns:a16="http://schemas.microsoft.com/office/drawing/2014/main" id="{27B8E75B-A967-BAE1-137D-FCF7D39141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39844" t="-139844" r="-139844" b="-139844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5131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991"/>
    </mc:Choice>
    <mc:Fallback xmlns="">
      <p:transition spd="slow" advTm="889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9">
            <a:extLst>
              <a:ext uri="{FF2B5EF4-FFF2-40B4-BE49-F238E27FC236}">
                <a16:creationId xmlns:a16="http://schemas.microsoft.com/office/drawing/2014/main" id="{BA37ADB6-394C-4AC7-A3A9-BEBDED725D01}"/>
              </a:ext>
            </a:extLst>
          </p:cNvPr>
          <p:cNvSpPr txBox="1"/>
          <p:nvPr/>
        </p:nvSpPr>
        <p:spPr>
          <a:xfrm>
            <a:off x="500915" y="4530506"/>
            <a:ext cx="7095273" cy="178894"/>
          </a:xfrm>
          <a:prstGeom prst="rect">
            <a:avLst/>
          </a:prstGeom>
        </p:spPr>
        <p:txBody>
          <a:bodyPr vert="horz" wrap="square" lIns="0" tIns="24764" rIns="0" bIns="0" rtlCol="0">
            <a:spAutoFit/>
          </a:bodyPr>
          <a:lstStyle/>
          <a:p>
            <a:pPr marL="9525" marR="91916">
              <a:lnSpc>
                <a:spcPts val="600"/>
              </a:lnSpc>
              <a:spcBef>
                <a:spcPts val="194"/>
              </a:spcBef>
            </a:pPr>
            <a:r>
              <a:rPr sz="600" dirty="0">
                <a:solidFill>
                  <a:srgbClr val="231F2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* Please note that an out-of-network provider is not bound by Delta Dental’s in-network contractual obligations and may bill patients for the remaining balance,</a:t>
            </a:r>
            <a:r>
              <a:rPr lang="en-US" sz="600" dirty="0">
                <a:solidFill>
                  <a:srgbClr val="231F2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600" dirty="0">
                <a:solidFill>
                  <a:srgbClr val="231F2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called</a:t>
            </a:r>
            <a:r>
              <a:rPr lang="en-US" sz="600" dirty="0">
                <a:solidFill>
                  <a:srgbClr val="231F2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600" dirty="0">
                <a:solidFill>
                  <a:srgbClr val="231F2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balance</a:t>
            </a:r>
            <a:r>
              <a:rPr lang="en-US" sz="600" dirty="0">
                <a:solidFill>
                  <a:srgbClr val="231F2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600" dirty="0">
                <a:solidFill>
                  <a:srgbClr val="231F2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billing. The practice of balance</a:t>
            </a:r>
            <a:r>
              <a:rPr lang="en-US" sz="600" dirty="0">
                <a:solidFill>
                  <a:srgbClr val="231F2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600" dirty="0">
                <a:solidFill>
                  <a:srgbClr val="231F2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billing refers to a provider’s ability to bill patients for outstanding balances after the insurance company pays the required portion of the bill (coinsurance percentage).</a:t>
            </a:r>
            <a:endParaRPr sz="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object 10">
            <a:extLst>
              <a:ext uri="{FF2B5EF4-FFF2-40B4-BE49-F238E27FC236}">
                <a16:creationId xmlns:a16="http://schemas.microsoft.com/office/drawing/2014/main" id="{664BC9A6-DF7A-4B3F-ADD8-8993B2D1F3BA}"/>
              </a:ext>
            </a:extLst>
          </p:cNvPr>
          <p:cNvSpPr txBox="1"/>
          <p:nvPr/>
        </p:nvSpPr>
        <p:spPr>
          <a:xfrm>
            <a:off x="500915" y="4709400"/>
            <a:ext cx="5958851" cy="103041"/>
          </a:xfrm>
          <a:prstGeom prst="rect">
            <a:avLst/>
          </a:prstGeom>
        </p:spPr>
        <p:txBody>
          <a:bodyPr vert="horz" wrap="square" lIns="0" tIns="24764" rIns="0" bIns="0" rtlCol="0">
            <a:spAutoFit/>
          </a:bodyPr>
          <a:lstStyle/>
          <a:p>
            <a:pPr marL="9525" marR="3810">
              <a:lnSpc>
                <a:spcPts val="600"/>
              </a:lnSpc>
              <a:spcBef>
                <a:spcPts val="194"/>
              </a:spcBef>
            </a:pPr>
            <a:r>
              <a:rPr sz="600" dirty="0">
                <a:solidFill>
                  <a:srgbClr val="231F2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** Check your specific plan to see what the coinsurance rate i</a:t>
            </a:r>
            <a:r>
              <a:rPr lang="en-US" sz="600" dirty="0">
                <a:solidFill>
                  <a:srgbClr val="231F2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 </a:t>
            </a:r>
            <a:r>
              <a:rPr sz="600" dirty="0">
                <a:solidFill>
                  <a:srgbClr val="231F2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as they differ from plan to plan.</a:t>
            </a:r>
            <a:endParaRPr sz="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E58529D-9A34-48A9-9705-9474408D1148}"/>
              </a:ext>
            </a:extLst>
          </p:cNvPr>
          <p:cNvSpPr txBox="1">
            <a:spLocks/>
          </p:cNvSpPr>
          <p:nvPr/>
        </p:nvSpPr>
        <p:spPr>
          <a:xfrm>
            <a:off x="252912" y="42518"/>
            <a:ext cx="9044600" cy="8640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tx2"/>
                </a:solidFill>
                <a:latin typeface="Calibri Light" panose="020F0302020204030204" pitchFamily="34" charset="0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2DB035"/>
                </a:solidFill>
              </a:rPr>
              <a:t>Your Delta Dental PPO Plus Premier™ Plan At a Glance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38E6CA5-17F1-9F77-9845-C69ACDE414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0706" y="749100"/>
            <a:ext cx="6362588" cy="3590968"/>
          </a:xfrm>
          <a:prstGeom prst="rect">
            <a:avLst/>
          </a:prstGeom>
        </p:spPr>
      </p:pic>
      <p:pic>
        <p:nvPicPr>
          <p:cNvPr id="27" name="Audio 26">
            <a:hlinkClick r:id="" action="ppaction://media"/>
            <a:extLst>
              <a:ext uri="{FF2B5EF4-FFF2-40B4-BE49-F238E27FC236}">
                <a16:creationId xmlns:a16="http://schemas.microsoft.com/office/drawing/2014/main" id="{3D2D3356-671D-1DD7-984E-7D0CD58771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39844" t="-139844" r="-139844" b="-139844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9896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817"/>
    </mc:Choice>
    <mc:Fallback xmlns="">
      <p:transition spd="slow" advTm="1068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B9DF5AF0-D521-48A8-8433-2B2A97CAB4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1260439"/>
              </p:ext>
            </p:extLst>
          </p:nvPr>
        </p:nvGraphicFramePr>
        <p:xfrm>
          <a:off x="244366" y="218701"/>
          <a:ext cx="8400554" cy="4488695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51710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96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9850">
                  <a:extLst>
                    <a:ext uri="{9D8B030D-6E8A-4147-A177-3AD203B41FA5}">
                      <a16:colId xmlns:a16="http://schemas.microsoft.com/office/drawing/2014/main" val="3062616203"/>
                    </a:ext>
                  </a:extLst>
                </a:gridCol>
              </a:tblGrid>
              <a:tr h="662152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</a:pPr>
                      <a:r>
                        <a:rPr lang="en-US" sz="1800" dirty="0">
                          <a:solidFill>
                            <a:srgbClr val="3CB54D"/>
                          </a:solidFill>
                          <a:latin typeface="Calibri Light" panose="020F0302020204030204" pitchFamily="34" charset="0"/>
                        </a:rPr>
                        <a:t>Webster Bank, N.A.</a:t>
                      </a:r>
                    </a:p>
                    <a:p>
                      <a:pPr lvl="0" algn="ctr">
                        <a:lnSpc>
                          <a:spcPct val="100000"/>
                        </a:lnSpc>
                      </a:pPr>
                      <a:r>
                        <a:rPr lang="en-US" sz="1800" dirty="0">
                          <a:solidFill>
                            <a:srgbClr val="3CB54D"/>
                          </a:solidFill>
                          <a:latin typeface="Calibri Light" panose="020F0302020204030204" pitchFamily="34" charset="0"/>
                        </a:rPr>
                        <a:t>Basic Plan</a:t>
                      </a:r>
                    </a:p>
                  </a:txBody>
                  <a:tcPr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u="none">
                          <a:solidFill>
                            <a:srgbClr val="43B02A"/>
                          </a:solidFill>
                          <a:latin typeface="Calibri Light" panose="020F0302020204030204" pitchFamily="34" charset="0"/>
                        </a:rPr>
                        <a:t>If a Delta Dental PPO™ or </a:t>
                      </a:r>
                      <a:r>
                        <a:rPr lang="en-US" sz="1100" u="none">
                          <a:solidFill>
                            <a:srgbClr val="43B02A"/>
                          </a:solidFill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Premier® </a:t>
                      </a:r>
                      <a:r>
                        <a:rPr lang="en-US" sz="1100" b="1" u="none">
                          <a:solidFill>
                            <a:srgbClr val="43B02A"/>
                          </a:solidFill>
                          <a:latin typeface="Calibri Light" panose="020F0302020204030204" pitchFamily="34" charset="0"/>
                        </a:rPr>
                        <a:t>Dentist is Used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u="none">
                          <a:solidFill>
                            <a:srgbClr val="43B02A"/>
                          </a:solidFill>
                          <a:latin typeface="Calibri Light" panose="020F0302020204030204" pitchFamily="34" charset="0"/>
                        </a:rPr>
                        <a:t>(In-Network)</a:t>
                      </a:r>
                      <a:endParaRPr lang="en-US" sz="1100" u="none">
                        <a:solidFill>
                          <a:srgbClr val="43B02A"/>
                        </a:solidFill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100" b="0" u="none" baseline="30000" dirty="0">
                        <a:solidFill>
                          <a:srgbClr val="3CB54D"/>
                        </a:solidFill>
                        <a:latin typeface="+mn-lt"/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u="none" kern="1200" dirty="0">
                          <a:solidFill>
                            <a:srgbClr val="43B02A"/>
                          </a:solidFill>
                          <a:latin typeface="Calibri Light" panose="020F0302020204030204" pitchFamily="34" charset="0"/>
                        </a:rPr>
                        <a:t>If a Non-Participating Dentist is Used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u="none" kern="1200" dirty="0">
                          <a:solidFill>
                            <a:srgbClr val="43B02A"/>
                          </a:solidFill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(Out-Of-Network)</a:t>
                      </a:r>
                      <a:endParaRPr lang="en-US" sz="1100" u="none" dirty="0">
                        <a:solidFill>
                          <a:srgbClr val="43B02A"/>
                        </a:solidFill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6568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Calibri Light" panose="020F0302020204030204" pitchFamily="34" charset="0"/>
                        </a:rPr>
                        <a:t>Calendar year deductible</a:t>
                      </a:r>
                    </a:p>
                    <a:p>
                      <a:pPr marL="171450" marR="0" indent="-17145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dirty="0">
                          <a:latin typeface="Calibri Light" panose="020F0302020204030204" pitchFamily="34" charset="0"/>
                        </a:rPr>
                        <a:t>Per person</a:t>
                      </a:r>
                    </a:p>
                    <a:p>
                      <a:pPr marL="171450" marR="0" indent="-17145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dirty="0">
                          <a:latin typeface="Calibri Light" panose="020F0302020204030204" pitchFamily="34" charset="0"/>
                        </a:rPr>
                        <a:t>Family aggregate deductible</a:t>
                      </a:r>
                    </a:p>
                  </a:txBody>
                  <a:tcPr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Calibri Light" panose="020F0302020204030204" pitchFamily="34" charset="0"/>
                        </a:rPr>
                        <a:t>$100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Calibri Light" panose="020F0302020204030204" pitchFamily="34" charset="0"/>
                        </a:rPr>
                        <a:t>$300</a:t>
                      </a: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Calibri Light" panose="020F0302020204030204" pitchFamily="34" charset="0"/>
                        </a:rPr>
                        <a:t>$100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Calibri Light" panose="020F0302020204030204" pitchFamily="34" charset="0"/>
                        </a:rPr>
                        <a:t>$300</a:t>
                      </a: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8315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Calibri Light" panose="020F0302020204030204" pitchFamily="34" charset="0"/>
                        </a:rPr>
                        <a:t>Calendar year maximum – </a:t>
                      </a:r>
                      <a:r>
                        <a:rPr lang="en-US" sz="1100" b="0" dirty="0">
                          <a:latin typeface="Calibri Light" panose="020F0302020204030204" pitchFamily="34" charset="0"/>
                        </a:rPr>
                        <a:t>per person</a:t>
                      </a:r>
                      <a:endParaRPr lang="en-US" sz="1100" b="0" dirty="0"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$1,500</a:t>
                      </a: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$750</a:t>
                      </a: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6794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Calibri Light" panose="020F0302020204030204" pitchFamily="34" charset="0"/>
                        </a:rPr>
                        <a:t>Preventive &amp; diagnostic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Exams &amp; Cleanings (each twice per calendar year)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Bitewing X-Rays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Fluoride Treatments</a:t>
                      </a:r>
                      <a:endParaRPr lang="en-US" sz="1100" i="1" dirty="0">
                        <a:latin typeface="+mn-lt"/>
                      </a:endParaRPr>
                    </a:p>
                  </a:txBody>
                  <a:tcPr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Calibri Light" panose="020F0302020204030204" pitchFamily="34" charset="0"/>
                        </a:rPr>
                        <a:t>100% Covered</a:t>
                      </a:r>
                      <a:endParaRPr lang="en-US" sz="1100" dirty="0"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Calibri Light" panose="020F0302020204030204" pitchFamily="34" charset="0"/>
                        </a:rPr>
                        <a:t>80% Covered</a:t>
                      </a:r>
                      <a:endParaRPr lang="en-US" sz="1100" dirty="0"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45204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Calibri Light" panose="020F0302020204030204" pitchFamily="34" charset="0"/>
                        </a:rPr>
                        <a:t>Remaining basic</a:t>
                      </a:r>
                      <a:endParaRPr lang="en-US" sz="1100" dirty="0">
                        <a:latin typeface="Calibri Light" panose="020F0302020204030204" pitchFamily="34" charset="0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Fillings, Oral Surgery, Simple Extractions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Non-Surgical Periodontics, Periodontal Maintenance, Sealants, Space Maintainers, Cone Beam X-Rays, Oral Surgery, Athletic Mouth Guards</a:t>
                      </a:r>
                      <a:endParaRPr lang="en-US" sz="1100" dirty="0">
                        <a:latin typeface="Calibri Light" panose="020F0302020204030204" pitchFamily="34" charset="0"/>
                      </a:endParaRPr>
                    </a:p>
                  </a:txBody>
                  <a:tcPr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80% Covered</a:t>
                      </a: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50% Covered</a:t>
                      </a: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96159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Calibri Light" panose="020F0302020204030204" pitchFamily="34" charset="0"/>
                        </a:rPr>
                        <a:t>Crowns &amp; prosthodontics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Crowns &amp; Gold Restorations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Bridgework, Full &amp; Partial Dentures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Repair of Dentures, Root Canals (Endodontics)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Surgical Periodontics, Implants</a:t>
                      </a:r>
                      <a:endParaRPr lang="en-US" sz="1100" dirty="0">
                        <a:latin typeface="Calibri Light" panose="020F0302020204030204" pitchFamily="34" charset="0"/>
                      </a:endParaRPr>
                    </a:p>
                  </a:txBody>
                  <a:tcPr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50% Covered</a:t>
                      </a: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50% Covered</a:t>
                      </a: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6568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</a:rPr>
                        <a:t>Orthodontic benefits </a:t>
                      </a:r>
                      <a:endParaRPr lang="en-US" sz="1100" b="1" dirty="0">
                        <a:latin typeface="Calibri Light" panose="020F0302020204030204" pitchFamily="34" charset="0"/>
                      </a:endParaRPr>
                    </a:p>
                    <a:p>
                      <a:pPr marL="171450" marR="0" lvl="0" indent="-17145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>
                          <a:latin typeface="Calibri Light" panose="020F0302020204030204" pitchFamily="34" charset="0"/>
                        </a:rPr>
                        <a:t>Coinsurance </a:t>
                      </a:r>
                    </a:p>
                    <a:p>
                      <a:pPr marL="171450" marR="0" lvl="0" indent="-17145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>
                          <a:latin typeface="Calibri Light" panose="020F0302020204030204" pitchFamily="34" charset="0"/>
                        </a:rPr>
                        <a:t>Lifetime maximum – per patient</a:t>
                      </a:r>
                      <a:endParaRPr lang="en-US" sz="1100" dirty="0"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Not Covered</a:t>
                      </a: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Not Covered</a:t>
                      </a: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7ADBC76A-0E34-4683-91AC-AD9422D936BE}"/>
              </a:ext>
            </a:extLst>
          </p:cNvPr>
          <p:cNvSpPr txBox="1"/>
          <p:nvPr/>
        </p:nvSpPr>
        <p:spPr>
          <a:xfrm>
            <a:off x="792548" y="4707396"/>
            <a:ext cx="66290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This overview contains a general description of your dental care program for your use as a convenient reference. Complete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details of your program appear in the group contract between your plan sponsor and Delta Dental of New Jersey, Inc.</a:t>
            </a:r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57D785F5-D781-BD11-89A7-CA01C88784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39844" t="-139844" r="-139844" b="-139844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19150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788"/>
    </mc:Choice>
    <mc:Fallback xmlns="">
      <p:transition spd="slow" advTm="837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B9DF5AF0-D521-48A8-8433-2B2A97CAB4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1844624"/>
              </p:ext>
            </p:extLst>
          </p:nvPr>
        </p:nvGraphicFramePr>
        <p:xfrm>
          <a:off x="307428" y="226584"/>
          <a:ext cx="8400554" cy="4321055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51710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96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9850">
                  <a:extLst>
                    <a:ext uri="{9D8B030D-6E8A-4147-A177-3AD203B41FA5}">
                      <a16:colId xmlns:a16="http://schemas.microsoft.com/office/drawing/2014/main" val="3062616203"/>
                    </a:ext>
                  </a:extLst>
                </a:gridCol>
              </a:tblGrid>
              <a:tr h="662152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</a:pPr>
                      <a:r>
                        <a:rPr lang="en-US" sz="1800" dirty="0">
                          <a:solidFill>
                            <a:srgbClr val="3CB54D"/>
                          </a:solidFill>
                          <a:latin typeface="Calibri Light" panose="020F0302020204030204" pitchFamily="34" charset="0"/>
                        </a:rPr>
                        <a:t>Webster Bank, N.A.</a:t>
                      </a:r>
                    </a:p>
                    <a:p>
                      <a:pPr lvl="0" algn="ctr">
                        <a:lnSpc>
                          <a:spcPct val="100000"/>
                        </a:lnSpc>
                      </a:pPr>
                      <a:r>
                        <a:rPr lang="en-US" sz="1800" dirty="0">
                          <a:solidFill>
                            <a:srgbClr val="3CB54D"/>
                          </a:solidFill>
                          <a:latin typeface="Calibri Light" panose="020F0302020204030204" pitchFamily="34" charset="0"/>
                        </a:rPr>
                        <a:t>Enhanced Plan</a:t>
                      </a:r>
                    </a:p>
                  </a:txBody>
                  <a:tcPr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u="none">
                          <a:solidFill>
                            <a:srgbClr val="43B02A"/>
                          </a:solidFill>
                          <a:latin typeface="Calibri Light" panose="020F0302020204030204" pitchFamily="34" charset="0"/>
                        </a:rPr>
                        <a:t>If a Delta Dental PPO™ or </a:t>
                      </a:r>
                      <a:r>
                        <a:rPr lang="en-US" sz="1100" u="none">
                          <a:solidFill>
                            <a:srgbClr val="43B02A"/>
                          </a:solidFill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Premier® </a:t>
                      </a:r>
                      <a:r>
                        <a:rPr lang="en-US" sz="1100" b="1" u="none">
                          <a:solidFill>
                            <a:srgbClr val="43B02A"/>
                          </a:solidFill>
                          <a:latin typeface="Calibri Light" panose="020F0302020204030204" pitchFamily="34" charset="0"/>
                        </a:rPr>
                        <a:t>Dentist is Used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u="none">
                          <a:solidFill>
                            <a:srgbClr val="43B02A"/>
                          </a:solidFill>
                          <a:latin typeface="Calibri Light" panose="020F0302020204030204" pitchFamily="34" charset="0"/>
                        </a:rPr>
                        <a:t>(In-Network)</a:t>
                      </a:r>
                      <a:endParaRPr lang="en-US" sz="1100" u="none">
                        <a:solidFill>
                          <a:srgbClr val="43B02A"/>
                        </a:solidFill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100" b="0" u="none" baseline="30000" dirty="0">
                        <a:solidFill>
                          <a:srgbClr val="3CB54D"/>
                        </a:solidFill>
                        <a:latin typeface="+mn-lt"/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u="none" kern="1200" dirty="0">
                          <a:solidFill>
                            <a:srgbClr val="43B02A"/>
                          </a:solidFill>
                          <a:latin typeface="Calibri Light" panose="020F0302020204030204" pitchFamily="34" charset="0"/>
                        </a:rPr>
                        <a:t>If a Non-Participating Dentist is Used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u="none" kern="1200" dirty="0">
                          <a:solidFill>
                            <a:srgbClr val="43B02A"/>
                          </a:solidFill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(Out-Of-Network)</a:t>
                      </a:r>
                      <a:endParaRPr lang="en-US" sz="1100" u="none" dirty="0">
                        <a:solidFill>
                          <a:srgbClr val="43B02A"/>
                        </a:solidFill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6568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Calibri Light" panose="020F0302020204030204" pitchFamily="34" charset="0"/>
                        </a:rPr>
                        <a:t>Calendar year deductible</a:t>
                      </a:r>
                    </a:p>
                    <a:p>
                      <a:pPr marL="171450" marR="0" indent="-17145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dirty="0">
                          <a:latin typeface="Calibri Light" panose="020F0302020204030204" pitchFamily="34" charset="0"/>
                        </a:rPr>
                        <a:t>Per person</a:t>
                      </a:r>
                    </a:p>
                    <a:p>
                      <a:pPr marL="171450" marR="0" indent="-17145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dirty="0">
                          <a:latin typeface="Calibri Light" panose="020F0302020204030204" pitchFamily="34" charset="0"/>
                        </a:rPr>
                        <a:t>Family aggregate deductible</a:t>
                      </a:r>
                    </a:p>
                  </a:txBody>
                  <a:tcPr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Calibri Light" panose="020F0302020204030204" pitchFamily="34" charset="0"/>
                        </a:rPr>
                        <a:t>$50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Calibri Light" panose="020F0302020204030204" pitchFamily="34" charset="0"/>
                        </a:rPr>
                        <a:t>$150</a:t>
                      </a: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Calibri Light" panose="020F0302020204030204" pitchFamily="34" charset="0"/>
                        </a:rPr>
                        <a:t>$50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Calibri Light" panose="020F0302020204030204" pitchFamily="34" charset="0"/>
                        </a:rPr>
                        <a:t>$150</a:t>
                      </a: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8315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Calibri Light" panose="020F0302020204030204" pitchFamily="34" charset="0"/>
                        </a:rPr>
                        <a:t>Calendar year maximum – </a:t>
                      </a:r>
                      <a:r>
                        <a:rPr lang="en-US" sz="1100" b="0" dirty="0">
                          <a:latin typeface="Calibri Light" panose="020F0302020204030204" pitchFamily="34" charset="0"/>
                        </a:rPr>
                        <a:t>per person</a:t>
                      </a:r>
                      <a:endParaRPr lang="en-US" sz="1100" b="0" dirty="0"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$3,000</a:t>
                      </a: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$3,000</a:t>
                      </a: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6794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Calibri Light" panose="020F0302020204030204" pitchFamily="34" charset="0"/>
                        </a:rPr>
                        <a:t>Preventive &amp; diagnostic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Exams &amp; Cleanings (each twice per calendar year)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Bitewing X-Rays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Fluoride Treatments, Space Maintainers</a:t>
                      </a:r>
                      <a:endParaRPr lang="en-US" sz="1100" i="1" dirty="0">
                        <a:latin typeface="+mn-lt"/>
                      </a:endParaRPr>
                    </a:p>
                  </a:txBody>
                  <a:tcPr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Calibri Light" panose="020F0302020204030204" pitchFamily="34" charset="0"/>
                        </a:rPr>
                        <a:t>100% Covered</a:t>
                      </a:r>
                      <a:endParaRPr lang="en-US" sz="1100" dirty="0"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Calibri Light" panose="020F0302020204030204" pitchFamily="34" charset="0"/>
                        </a:rPr>
                        <a:t>100% Covered</a:t>
                      </a:r>
                      <a:endParaRPr lang="en-US" sz="1100" dirty="0"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45204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Calibri Light" panose="020F0302020204030204" pitchFamily="34" charset="0"/>
                        </a:rPr>
                        <a:t>Remaining basic</a:t>
                      </a:r>
                      <a:endParaRPr lang="en-US" sz="1100" dirty="0">
                        <a:latin typeface="Calibri Light" panose="020F0302020204030204" pitchFamily="34" charset="0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Fillings, Simple Extractions, Root Canals (Endodontics)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Periodontics, Periodontal Maintenance, Cone Beam X-Rays, Sealants, Repair of Dentures, Oral Surgery, Athletic Mouth Guards</a:t>
                      </a:r>
                      <a:endParaRPr lang="en-US" sz="1100" dirty="0">
                        <a:latin typeface="Calibri Light" panose="020F0302020204030204" pitchFamily="34" charset="0"/>
                      </a:endParaRPr>
                    </a:p>
                  </a:txBody>
                  <a:tcPr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100% Covered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80% Covered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3097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Calibri Light" panose="020F0302020204030204" pitchFamily="34" charset="0"/>
                        </a:rPr>
                        <a:t>Crowns &amp; prosthodontics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Crowns &amp; Gold Restorations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Bridgework, Full &amp; Partial Dentures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Implants</a:t>
                      </a:r>
                      <a:endParaRPr lang="en-US" sz="1100" dirty="0">
                        <a:latin typeface="Calibri Light" panose="020F0302020204030204" pitchFamily="34" charset="0"/>
                      </a:endParaRPr>
                    </a:p>
                  </a:txBody>
                  <a:tcPr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60% Covered</a:t>
                      </a: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60% Covered</a:t>
                      </a: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6568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</a:rPr>
                        <a:t>Orthodontic benefits (Adults &amp; Children to Age 19) </a:t>
                      </a:r>
                      <a:endParaRPr lang="en-US" sz="1100" b="1" dirty="0">
                        <a:latin typeface="Calibri Light" panose="020F0302020204030204" pitchFamily="34" charset="0"/>
                      </a:endParaRPr>
                    </a:p>
                    <a:p>
                      <a:pPr marL="171450" marR="0" lvl="0" indent="-17145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>
                          <a:latin typeface="Calibri Light" panose="020F0302020204030204" pitchFamily="34" charset="0"/>
                        </a:rPr>
                        <a:t>Coinsurance </a:t>
                      </a:r>
                    </a:p>
                    <a:p>
                      <a:pPr marL="171450" marR="0" lvl="0" indent="-17145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>
                          <a:latin typeface="Calibri Light" panose="020F0302020204030204" pitchFamily="34" charset="0"/>
                        </a:rPr>
                        <a:t>Lifetime maximum – per patient</a:t>
                      </a:r>
                      <a:endParaRPr lang="en-US" sz="1100" dirty="0"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60% Covered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$2,500</a:t>
                      </a: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60% Covered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$2,500</a:t>
                      </a: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7ADBC76A-0E34-4683-91AC-AD9422D936BE}"/>
              </a:ext>
            </a:extLst>
          </p:cNvPr>
          <p:cNvSpPr txBox="1"/>
          <p:nvPr/>
        </p:nvSpPr>
        <p:spPr>
          <a:xfrm>
            <a:off x="792548" y="4707396"/>
            <a:ext cx="66290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This overview contains a general description of your dental care program for your use as a convenient reference. Complete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details of your program appear in the group contract between your plan sponsor and Delta Dental of New Jersey, Inc.</a:t>
            </a:r>
          </a:p>
        </p:txBody>
      </p:sp>
      <p:pic>
        <p:nvPicPr>
          <p:cNvPr id="26" name="Audio 25">
            <a:hlinkClick r:id="" action="ppaction://media"/>
            <a:extLst>
              <a:ext uri="{FF2B5EF4-FFF2-40B4-BE49-F238E27FC236}">
                <a16:creationId xmlns:a16="http://schemas.microsoft.com/office/drawing/2014/main" id="{18BD32B3-3C19-1FF1-0008-146EC220F4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39844" t="-139844" r="-139844" b="-139844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88287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864"/>
    </mc:Choice>
    <mc:Fallback xmlns="">
      <p:transition spd="slow" advTm="658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309AC02-ACFD-031F-8492-170429A397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8938518"/>
              </p:ext>
            </p:extLst>
          </p:nvPr>
        </p:nvGraphicFramePr>
        <p:xfrm>
          <a:off x="294059" y="677147"/>
          <a:ext cx="8555882" cy="4120170"/>
        </p:xfrm>
        <a:graphic>
          <a:graphicData uri="http://schemas.openxmlformats.org/drawingml/2006/table">
            <a:tbl>
              <a:tblPr firstRow="1" firstCol="1" bandRow="1"/>
              <a:tblGrid>
                <a:gridCol w="2764751">
                  <a:extLst>
                    <a:ext uri="{9D8B030D-6E8A-4147-A177-3AD203B41FA5}">
                      <a16:colId xmlns:a16="http://schemas.microsoft.com/office/drawing/2014/main" val="3208718006"/>
                    </a:ext>
                  </a:extLst>
                </a:gridCol>
                <a:gridCol w="5791131">
                  <a:extLst>
                    <a:ext uri="{9D8B030D-6E8A-4147-A177-3AD203B41FA5}">
                      <a16:colId xmlns:a16="http://schemas.microsoft.com/office/drawing/2014/main" val="1291623464"/>
                    </a:ext>
                  </a:extLst>
                </a:gridCol>
              </a:tblGrid>
              <a:tr h="416161"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 i="0" u="none" strike="noStrike" kern="1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Service/Procedure</a:t>
                      </a:r>
                      <a:endParaRPr lang="en-US" sz="2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5261" marR="105261" marT="14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A92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 i="0" u="none" strike="noStrike" kern="1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Delta Dental Enhancement</a:t>
                      </a:r>
                      <a:endParaRPr lang="en-US" sz="2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5261" marR="105261" marT="14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A92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693973"/>
                  </a:ext>
                </a:extLst>
              </a:tr>
              <a:tr h="288409">
                <a:tc>
                  <a:txBody>
                    <a:bodyPr/>
                    <a:lstStyle/>
                    <a:p>
                      <a:pPr marL="0" marR="0" algn="l" defTabSz="914400" rtl="0" eaLnBrk="1" fontAlgn="ctr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Network of Providers</a:t>
                      </a:r>
                    </a:p>
                  </a:txBody>
                  <a:tcPr marL="105261" marR="105261" marT="14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fontAlgn="ctr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Increasing In-Network providers by 59%</a:t>
                      </a:r>
                    </a:p>
                  </a:txBody>
                  <a:tcPr marL="105261" marR="105261" marT="14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2755640"/>
                  </a:ext>
                </a:extLst>
              </a:tr>
              <a:tr h="562371">
                <a:tc>
                  <a:txBody>
                    <a:bodyPr/>
                    <a:lstStyle/>
                    <a:p>
                      <a:pPr marL="0" marR="0" algn="l" defTabSz="914400" rtl="0" eaLnBrk="1" fontAlgn="ctr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Dental Benefits Contract</a:t>
                      </a:r>
                    </a:p>
                  </a:txBody>
                  <a:tcPr marL="105261" marR="105261" marT="14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fontAlgn="ctr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Updating contractual provisions to current American Dental Association science, research and recommendations. </a:t>
                      </a:r>
                    </a:p>
                  </a:txBody>
                  <a:tcPr marL="105261" marR="105261" marT="14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8104272"/>
                  </a:ext>
                </a:extLst>
              </a:tr>
              <a:tr h="288409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0" i="0" u="none" strike="noStrike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Oral Exams and Evaluations</a:t>
                      </a:r>
                      <a:endParaRPr lang="en-US" sz="1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5261" marR="105261" marT="14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0" i="0" u="none" strike="noStrike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per benefit period (not subject to six months apart)</a:t>
                      </a:r>
                      <a:endParaRPr lang="en-US" sz="1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5261" marR="105261" marT="14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1374486"/>
                  </a:ext>
                </a:extLst>
              </a:tr>
              <a:tr h="614079"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Cleanings/Prophylaxis</a:t>
                      </a:r>
                      <a:endParaRPr lang="en-US" sz="2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5261" marR="105261" marT="14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per benefit period (not subject to six months apart)</a:t>
                      </a:r>
                      <a:endParaRPr lang="en-US" sz="2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5261" marR="105261" marT="14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6634984"/>
                  </a:ext>
                </a:extLst>
              </a:tr>
              <a:tr h="342001"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Topical Fluoride</a:t>
                      </a: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5261" marR="105261" marT="14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per benefit period, through age 18</a:t>
                      </a: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5261" marR="105261" marT="14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9026723"/>
                  </a:ext>
                </a:extLst>
              </a:tr>
              <a:tr h="342001"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Composite Fillings</a:t>
                      </a: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5261" marR="105261" marT="14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Covered on all teeth, no alternate benefit</a:t>
                      </a: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5261" marR="105261" marT="14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1857995"/>
                  </a:ext>
                </a:extLst>
              </a:tr>
              <a:tr h="342001"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Cone Beam X-Rays</a:t>
                      </a:r>
                      <a:endParaRPr lang="en-US" sz="2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5261" marR="105261" marT="14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Covered</a:t>
                      </a: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5261" marR="105261" marT="14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5863316"/>
                  </a:ext>
                </a:extLst>
              </a:tr>
              <a:tr h="342001"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Athletic Mouth Guards</a:t>
                      </a: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5261" marR="105261" marT="14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Covered</a:t>
                      </a: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5261" marR="105261" marT="14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5221196"/>
                  </a:ext>
                </a:extLst>
              </a:tr>
              <a:tr h="562371"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Occlusal Guards (for bruxism)</a:t>
                      </a: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5261" marR="105261" marT="14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Covered</a:t>
                      </a:r>
                      <a:endParaRPr lang="en-US" sz="2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5261" marR="105261" marT="14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7276024"/>
                  </a:ext>
                </a:extLst>
              </a:tr>
            </a:tbl>
          </a:graphicData>
        </a:graphic>
      </p:graphicFrame>
      <p:sp>
        <p:nvSpPr>
          <p:cNvPr id="3" name="Title 1">
            <a:extLst>
              <a:ext uri="{FF2B5EF4-FFF2-40B4-BE49-F238E27FC236}">
                <a16:creationId xmlns:a16="http://schemas.microsoft.com/office/drawing/2014/main" id="{E829F115-4C8E-ADA6-E63D-E66C78B97C4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2413" y="119063"/>
            <a:ext cx="8620125" cy="8636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tx2"/>
                </a:solidFill>
                <a:latin typeface="Calibri Light" panose="020F030202020403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Delta Dental Plan Enhancements</a:t>
            </a:r>
          </a:p>
        </p:txBody>
      </p:sp>
      <p:pic>
        <p:nvPicPr>
          <p:cNvPr id="38" name="Audio 37">
            <a:hlinkClick r:id="" action="ppaction://media"/>
            <a:extLst>
              <a:ext uri="{FF2B5EF4-FFF2-40B4-BE49-F238E27FC236}">
                <a16:creationId xmlns:a16="http://schemas.microsoft.com/office/drawing/2014/main" id="{E170BD3B-88C5-53F2-508B-E965B5F5DB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39844" t="-139844" r="-139844" b="-139844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19629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733"/>
    </mc:Choice>
    <mc:Fallback xmlns="">
      <p:transition spd="slow" advTm="467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0469A4A-AC10-495F-8578-E5CE3A337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6" y="118427"/>
            <a:ext cx="8383084" cy="693497"/>
          </a:xfrm>
        </p:spPr>
        <p:txBody>
          <a:bodyPr>
            <a:normAutofit/>
          </a:bodyPr>
          <a:lstStyle/>
          <a:p>
            <a:r>
              <a:rPr lang="en-US" dirty="0"/>
              <a:t>Special Health Care Needs Benefit</a:t>
            </a:r>
          </a:p>
        </p:txBody>
      </p:sp>
      <p:pic>
        <p:nvPicPr>
          <p:cNvPr id="2" name="Picture 1" descr="A person hugging a person in a wheelchair&#10;&#10;Description automatically generated">
            <a:extLst>
              <a:ext uri="{FF2B5EF4-FFF2-40B4-BE49-F238E27FC236}">
                <a16:creationId xmlns:a16="http://schemas.microsoft.com/office/drawing/2014/main" id="{6F12512D-F39D-548D-6E77-9A8682DF81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583" y="1496438"/>
            <a:ext cx="4341417" cy="289427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FC6A594-C115-37CE-0D6E-9B3CA3D0572F}"/>
              </a:ext>
            </a:extLst>
          </p:cNvPr>
          <p:cNvSpPr/>
          <p:nvPr/>
        </p:nvSpPr>
        <p:spPr>
          <a:xfrm>
            <a:off x="4788212" y="1496438"/>
            <a:ext cx="863290" cy="2894277"/>
          </a:xfrm>
          <a:prstGeom prst="rect">
            <a:avLst/>
          </a:prstGeom>
          <a:gradFill flip="none" rotWithShape="0">
            <a:gsLst>
              <a:gs pos="52000">
                <a:schemeClr val="bg1">
                  <a:alpha val="94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2AE69F-B1FF-6D27-1DD9-AC4720D553F7}"/>
              </a:ext>
            </a:extLst>
          </p:cNvPr>
          <p:cNvSpPr txBox="1"/>
          <p:nvPr/>
        </p:nvSpPr>
        <p:spPr>
          <a:xfrm>
            <a:off x="252916" y="1066728"/>
            <a:ext cx="4698774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0" i="0" u="none" strike="noStrike" baseline="0" dirty="0">
                <a:solidFill>
                  <a:srgbClr val="41AE49"/>
                </a:solidFill>
              </a:rPr>
              <a:t>What is included?</a:t>
            </a:r>
          </a:p>
          <a:p>
            <a:pPr algn="l"/>
            <a:endParaRPr lang="en-US" sz="1600" b="0" i="0" u="none" strike="noStrike" baseline="0" dirty="0">
              <a:solidFill>
                <a:srgbClr val="41AE49"/>
              </a:solidFill>
            </a:endParaRPr>
          </a:p>
          <a:p>
            <a:pPr marL="285750" indent="-285750" algn="l">
              <a:buClr>
                <a:srgbClr val="2DB035"/>
              </a:buClr>
              <a:buFont typeface="Arial" panose="020B0604020202020204" pitchFamily="34" charset="0"/>
              <a:buChar char="•"/>
            </a:pPr>
            <a:r>
              <a:rPr lang="en-US" sz="1200" b="0" i="0" u="none" strike="noStrike" baseline="0" dirty="0">
                <a:solidFill>
                  <a:srgbClr val="000000"/>
                </a:solidFill>
              </a:rPr>
              <a:t>Additional dental examinations and/or consultations that can be beneficial prior to treatment to help patients learn what to expect and what is needed for a successful dental appointment.</a:t>
            </a:r>
          </a:p>
          <a:p>
            <a:pPr marL="285750" indent="-285750" algn="l">
              <a:buClr>
                <a:srgbClr val="2DB035"/>
              </a:buClr>
              <a:buFont typeface="Arial" panose="020B0604020202020204" pitchFamily="34" charset="0"/>
              <a:buChar char="•"/>
            </a:pPr>
            <a:endParaRPr lang="en-US" sz="1200" b="0" i="0" u="none" strike="noStrike" baseline="0" dirty="0">
              <a:solidFill>
                <a:srgbClr val="000000"/>
              </a:solidFill>
            </a:endParaRPr>
          </a:p>
          <a:p>
            <a:pPr marL="285750" indent="-285750" algn="l">
              <a:buClr>
                <a:srgbClr val="2DB035"/>
              </a:buClr>
              <a:buFont typeface="Arial" panose="020B0604020202020204" pitchFamily="34" charset="0"/>
              <a:buChar char="•"/>
            </a:pPr>
            <a:r>
              <a:rPr lang="en-US" sz="1200" b="0" i="0" u="none" strike="noStrike" baseline="0" dirty="0">
                <a:solidFill>
                  <a:srgbClr val="000000"/>
                </a:solidFill>
              </a:rPr>
              <a:t>Up to four total dental cleanings in a benefit year.</a:t>
            </a:r>
          </a:p>
          <a:p>
            <a:pPr marL="285750" indent="-285750" algn="l">
              <a:buClr>
                <a:srgbClr val="2DB035"/>
              </a:buClr>
              <a:buFont typeface="Arial" panose="020B0604020202020204" pitchFamily="34" charset="0"/>
              <a:buChar char="•"/>
            </a:pPr>
            <a:endParaRPr lang="en-US" sz="1200" b="0" i="0" u="none" strike="noStrike" baseline="0" dirty="0">
              <a:solidFill>
                <a:srgbClr val="000000"/>
              </a:solidFill>
            </a:endParaRPr>
          </a:p>
          <a:p>
            <a:pPr marL="285750" indent="-285750" algn="l">
              <a:buClr>
                <a:srgbClr val="2DB035"/>
              </a:buClr>
              <a:buFont typeface="Arial" panose="020B0604020202020204" pitchFamily="34" charset="0"/>
              <a:buChar char="•"/>
            </a:pPr>
            <a:r>
              <a:rPr lang="en-US" sz="1200" b="0" i="0" u="none" strike="noStrike" baseline="0" dirty="0">
                <a:solidFill>
                  <a:srgbClr val="000000"/>
                </a:solidFill>
              </a:rPr>
              <a:t>Treatment delivery modifications (including anesthesia) necessary for dental staff to provide oral health care for patients with sensory sensitivities, behavioral challenges, severe anxiety, or other barriers to treatment.</a:t>
            </a:r>
          </a:p>
          <a:p>
            <a:pPr marL="285750" indent="-285750" algn="l">
              <a:buClr>
                <a:srgbClr val="2DB035"/>
              </a:buClr>
              <a:buFont typeface="Arial" panose="020B0604020202020204" pitchFamily="34" charset="0"/>
              <a:buChar char="•"/>
            </a:pPr>
            <a:endParaRPr lang="en-US" sz="1100" b="0" i="0" u="none" strike="noStrike" baseline="0" dirty="0">
              <a:solidFill>
                <a:srgbClr val="000000"/>
              </a:solidFill>
            </a:endParaRPr>
          </a:p>
          <a:p>
            <a:pPr algn="l"/>
            <a:endParaRPr lang="en-US" sz="500" dirty="0">
              <a:solidFill>
                <a:srgbClr val="000000"/>
              </a:solidFill>
            </a:endParaRPr>
          </a:p>
          <a:p>
            <a:pPr algn="l"/>
            <a:r>
              <a:rPr lang="en-US" sz="1400" b="0" i="0" u="none" strike="noStrike" baseline="0" dirty="0">
                <a:solidFill>
                  <a:srgbClr val="41AE49"/>
                </a:solidFill>
              </a:rPr>
              <a:t>How do I/my spouse/my dependent use this benefit?</a:t>
            </a:r>
          </a:p>
          <a:p>
            <a:pPr algn="l"/>
            <a:endParaRPr lang="en-US" sz="1400" b="0" i="0" u="none" strike="noStrike" baseline="0" dirty="0">
              <a:solidFill>
                <a:srgbClr val="41AE49"/>
              </a:solidFill>
            </a:endParaRPr>
          </a:p>
          <a:p>
            <a:pPr algn="l"/>
            <a:r>
              <a:rPr lang="en-US" sz="1100" b="0" i="0" u="none" strike="noStrike" baseline="0" dirty="0">
                <a:solidFill>
                  <a:srgbClr val="000000"/>
                </a:solidFill>
              </a:rPr>
              <a:t>Members with a qualifying special health care need should let their dentist know that their group Delta Dental plan includes the Special Health Care Needs Benefit and that they have a qualifying special health care need.</a:t>
            </a:r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EDE12219-EA8A-4203-86BC-2B48964768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39844" t="-139844" r="-139844" b="-139844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28956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459"/>
    </mc:Choice>
    <mc:Fallback xmlns="">
      <p:transition spd="slow" advTm="494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D_PPT_Calibri_Template_DRAFT_Nov15">
  <a:themeElements>
    <a:clrScheme name="Custom 1">
      <a:dk1>
        <a:srgbClr val="000000"/>
      </a:dk1>
      <a:lt1>
        <a:sysClr val="window" lastClr="FFFFFF"/>
      </a:lt1>
      <a:dk2>
        <a:srgbClr val="2DB035"/>
      </a:dk2>
      <a:lt2>
        <a:srgbClr val="BFBFBF"/>
      </a:lt2>
      <a:accent1>
        <a:srgbClr val="573D82"/>
      </a:accent1>
      <a:accent2>
        <a:srgbClr val="00ACC9"/>
      </a:accent2>
      <a:accent3>
        <a:srgbClr val="E1592A"/>
      </a:accent3>
      <a:accent4>
        <a:srgbClr val="81D086"/>
      </a:accent4>
      <a:accent5>
        <a:srgbClr val="9A8BB4"/>
      </a:accent5>
      <a:accent6>
        <a:srgbClr val="ED9B7F"/>
      </a:accent6>
      <a:hlink>
        <a:srgbClr val="573D82"/>
      </a:hlink>
      <a:folHlink>
        <a:srgbClr val="9A8BB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6929850BFDE2C4FBB5B662F4129A364" ma:contentTypeVersion="12" ma:contentTypeDescription="Create a new document." ma:contentTypeScope="" ma:versionID="91ed49ea1d64ba0bea4c7b25beaff568">
  <xsd:schema xmlns:xsd="http://www.w3.org/2001/XMLSchema" xmlns:xs="http://www.w3.org/2001/XMLSchema" xmlns:p="http://schemas.microsoft.com/office/2006/metadata/properties" xmlns:ns3="0162827d-6157-4e7f-88ac-be2d9d7d3268" xmlns:ns4="62afe3e5-edee-4d10-a4da-ecda74b6703a" targetNamespace="http://schemas.microsoft.com/office/2006/metadata/properties" ma:root="true" ma:fieldsID="34d68943c078f0f4560d37246b2860da" ns3:_="" ns4:_="">
    <xsd:import namespace="0162827d-6157-4e7f-88ac-be2d9d7d3268"/>
    <xsd:import namespace="62afe3e5-edee-4d10-a4da-ecda74b6703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62827d-6157-4e7f-88ac-be2d9d7d326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afe3e5-edee-4d10-a4da-ecda74b6703a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C84ED54-36E0-4785-9BF3-2B5F75782C7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162827d-6157-4e7f-88ac-be2d9d7d3268"/>
    <ds:schemaRef ds:uri="62afe3e5-edee-4d10-a4da-ecda74b6703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5473B15-4D72-44D8-8F85-5EEA773D2418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http://purl.org/dc/terms/"/>
    <ds:schemaRef ds:uri="0162827d-6157-4e7f-88ac-be2d9d7d3268"/>
    <ds:schemaRef ds:uri="62afe3e5-edee-4d10-a4da-ecda74b6703a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E7B55193-D77A-4428-9021-9D65E0DCB30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DD_PPT_Calibri_Template_DRAFT_Nov15</Template>
  <TotalTime>82996</TotalTime>
  <Words>1265</Words>
  <Application>Microsoft Office PowerPoint</Application>
  <PresentationFormat>On-screen Show (16:9)</PresentationFormat>
  <Paragraphs>214</Paragraphs>
  <Slides>13</Slides>
  <Notes>13</Notes>
  <HiddenSlides>0</HiddenSlides>
  <MMClips>13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Arial Narrow</vt:lpstr>
      <vt:lpstr>Calibri</vt:lpstr>
      <vt:lpstr>Calibri Light</vt:lpstr>
      <vt:lpstr>Courier New</vt:lpstr>
      <vt:lpstr>Gotham Book</vt:lpstr>
      <vt:lpstr>Gotham Medium</vt:lpstr>
      <vt:lpstr>Symbol</vt:lpstr>
      <vt:lpstr>DD_PPT_Calibri_Template_DRAFT_Nov15</vt:lpstr>
      <vt:lpstr>Webster Bank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Delta Dental Plan Enhancements</vt:lpstr>
      <vt:lpstr>Special Health Care Needs Benefit</vt:lpstr>
      <vt:lpstr>Dental ID Cards </vt:lpstr>
      <vt:lpstr>Delta Dental Website</vt:lpstr>
      <vt:lpstr>Your Resources – Connect with Delta Dental</vt:lpstr>
      <vt:lpstr>PowerPoint Presentation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Richards, Andre</dc:creator>
  <cp:lastModifiedBy>Allison Bolduc</cp:lastModifiedBy>
  <cp:revision>312</cp:revision>
  <dcterms:created xsi:type="dcterms:W3CDTF">2015-11-13T21:18:16Z</dcterms:created>
  <dcterms:modified xsi:type="dcterms:W3CDTF">2023-10-04T14:44:39Z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0x01010026929850BFDE2C4FBB5B662F4129A364</vt:lpwstr>
  </property>
</Properties>
</file>